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55" r:id="rId2"/>
    <p:sldMasterId id="2147483869" r:id="rId3"/>
    <p:sldMasterId id="2147483897" r:id="rId4"/>
    <p:sldMasterId id="2147483909" r:id="rId5"/>
    <p:sldMasterId id="2147483921" r:id="rId6"/>
  </p:sldMasterIdLst>
  <p:notesMasterIdLst>
    <p:notesMasterId r:id="rId91"/>
  </p:notesMasterIdLst>
  <p:handoutMasterIdLst>
    <p:handoutMasterId r:id="rId92"/>
  </p:handoutMasterIdLst>
  <p:sldIdLst>
    <p:sldId id="683" r:id="rId7"/>
    <p:sldId id="614" r:id="rId8"/>
    <p:sldId id="615" r:id="rId9"/>
    <p:sldId id="685" r:id="rId10"/>
    <p:sldId id="688" r:id="rId11"/>
    <p:sldId id="689" r:id="rId12"/>
    <p:sldId id="690" r:id="rId13"/>
    <p:sldId id="684" r:id="rId14"/>
    <p:sldId id="686" r:id="rId15"/>
    <p:sldId id="692" r:id="rId16"/>
    <p:sldId id="697" r:id="rId17"/>
    <p:sldId id="695" r:id="rId18"/>
    <p:sldId id="696" r:id="rId19"/>
    <p:sldId id="699" r:id="rId20"/>
    <p:sldId id="694" r:id="rId21"/>
    <p:sldId id="700" r:id="rId22"/>
    <p:sldId id="701" r:id="rId23"/>
    <p:sldId id="709" r:id="rId24"/>
    <p:sldId id="710" r:id="rId25"/>
    <p:sldId id="708" r:id="rId26"/>
    <p:sldId id="712" r:id="rId27"/>
    <p:sldId id="718" r:id="rId28"/>
    <p:sldId id="719" r:id="rId29"/>
    <p:sldId id="720" r:id="rId30"/>
    <p:sldId id="728" r:id="rId31"/>
    <p:sldId id="729" r:id="rId32"/>
    <p:sldId id="723" r:id="rId33"/>
    <p:sldId id="732" r:id="rId34"/>
    <p:sldId id="733" r:id="rId35"/>
    <p:sldId id="731" r:id="rId36"/>
    <p:sldId id="736" r:id="rId37"/>
    <p:sldId id="735" r:id="rId38"/>
    <p:sldId id="725" r:id="rId39"/>
    <p:sldId id="740" r:id="rId40"/>
    <p:sldId id="739" r:id="rId41"/>
    <p:sldId id="741" r:id="rId42"/>
    <p:sldId id="743" r:id="rId43"/>
    <p:sldId id="742" r:id="rId44"/>
    <p:sldId id="744" r:id="rId45"/>
    <p:sldId id="746" r:id="rId46"/>
    <p:sldId id="745" r:id="rId47"/>
    <p:sldId id="749" r:id="rId48"/>
    <p:sldId id="750" r:id="rId49"/>
    <p:sldId id="751" r:id="rId50"/>
    <p:sldId id="752" r:id="rId51"/>
    <p:sldId id="753" r:id="rId52"/>
    <p:sldId id="754" r:id="rId53"/>
    <p:sldId id="756" r:id="rId54"/>
    <p:sldId id="757" r:id="rId55"/>
    <p:sldId id="734" r:id="rId56"/>
    <p:sldId id="758" r:id="rId57"/>
    <p:sldId id="769" r:id="rId58"/>
    <p:sldId id="654" r:id="rId59"/>
    <p:sldId id="770" r:id="rId60"/>
    <p:sldId id="772" r:id="rId61"/>
    <p:sldId id="656" r:id="rId62"/>
    <p:sldId id="657" r:id="rId63"/>
    <p:sldId id="775" r:id="rId64"/>
    <p:sldId id="776" r:id="rId65"/>
    <p:sldId id="777" r:id="rId66"/>
    <p:sldId id="779" r:id="rId67"/>
    <p:sldId id="780" r:id="rId68"/>
    <p:sldId id="781" r:id="rId69"/>
    <p:sldId id="782" r:id="rId70"/>
    <p:sldId id="662" r:id="rId71"/>
    <p:sldId id="784" r:id="rId72"/>
    <p:sldId id="785" r:id="rId73"/>
    <p:sldId id="804" r:id="rId74"/>
    <p:sldId id="670" r:id="rId75"/>
    <p:sldId id="789" r:id="rId76"/>
    <p:sldId id="790" r:id="rId77"/>
    <p:sldId id="791" r:id="rId78"/>
    <p:sldId id="792" r:id="rId79"/>
    <p:sldId id="793" r:id="rId80"/>
    <p:sldId id="671" r:id="rId81"/>
    <p:sldId id="795" r:id="rId82"/>
    <p:sldId id="796" r:id="rId83"/>
    <p:sldId id="797" r:id="rId84"/>
    <p:sldId id="798" r:id="rId85"/>
    <p:sldId id="800" r:id="rId86"/>
    <p:sldId id="801" r:id="rId87"/>
    <p:sldId id="677" r:id="rId88"/>
    <p:sldId id="802" r:id="rId89"/>
    <p:sldId id="803" r:id="rId90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F064F3"/>
    <a:srgbClr val="0000FF"/>
    <a:srgbClr val="D4E8FC"/>
    <a:srgbClr val="BDDCFB"/>
    <a:srgbClr val="808080"/>
    <a:srgbClr val="CC0000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66" d="100"/>
          <a:sy n="66" d="100"/>
        </p:scale>
        <p:origin x="-1786" y="-4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944" y="-102"/>
      </p:cViewPr>
      <p:guideLst>
        <p:guide orient="horz" pos="2208"/>
        <p:guide pos="29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3776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3776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fld id="{FE6267A3-3438-A049-A68B-BE74F4DEF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09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33776" y="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5438" y="525463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1477" y="3329940"/>
            <a:ext cx="6773122" cy="315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3776" y="6659880"/>
            <a:ext cx="4002299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1" charset="0"/>
              </a:defRPr>
            </a:lvl1pPr>
          </a:lstStyle>
          <a:p>
            <a:pPr>
              <a:defRPr/>
            </a:pPr>
            <a:fld id="{FE710ED7-9A39-234E-955B-0AD28DBAB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476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10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11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12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13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14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15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16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17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18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19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20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21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22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23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24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25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26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1C0D456-F1FE-46D2-A8A1-ACB41B83E48F}" type="slidenum">
              <a:rPr lang="en-US" altLang="en-US" sz="1200">
                <a:solidFill>
                  <a:prstClr val="black"/>
                </a:solidFill>
              </a:rPr>
              <a:pPr/>
              <a:t>27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1C0D456-F1FE-46D2-A8A1-ACB41B83E48F}" type="slidenum">
              <a:rPr lang="en-US" altLang="en-US" sz="1200">
                <a:solidFill>
                  <a:prstClr val="black"/>
                </a:solidFill>
              </a:rPr>
              <a:pPr/>
              <a:t>28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1C0D456-F1FE-46D2-A8A1-ACB41B83E48F}" type="slidenum">
              <a:rPr lang="en-US" altLang="en-US" sz="1200">
                <a:solidFill>
                  <a:prstClr val="black"/>
                </a:solidFill>
              </a:rPr>
              <a:pPr/>
              <a:t>29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3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1C0D456-F1FE-46D2-A8A1-ACB41B83E48F}" type="slidenum">
              <a:rPr lang="en-US" altLang="en-US" sz="1200">
                <a:solidFill>
                  <a:prstClr val="black"/>
                </a:solidFill>
              </a:rPr>
              <a:pPr/>
              <a:t>30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1C0D456-F1FE-46D2-A8A1-ACB41B83E48F}" type="slidenum">
              <a:rPr lang="en-US" altLang="en-US" sz="1200">
                <a:solidFill>
                  <a:prstClr val="black"/>
                </a:solidFill>
              </a:rPr>
              <a:pPr/>
              <a:t>31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1C0D456-F1FE-46D2-A8A1-ACB41B83E48F}" type="slidenum">
              <a:rPr lang="en-US" altLang="en-US" sz="1200">
                <a:solidFill>
                  <a:prstClr val="black"/>
                </a:solidFill>
              </a:rPr>
              <a:pPr/>
              <a:t>32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165CF90-F964-44D4-B755-2F2075FF741A}" type="slidenum">
              <a:rPr lang="en-US" altLang="en-US" sz="1200">
                <a:solidFill>
                  <a:prstClr val="black"/>
                </a:solidFill>
              </a:rPr>
              <a:pPr/>
              <a:t>33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165CF90-F964-44D4-B755-2F2075FF741A}" type="slidenum">
              <a:rPr lang="en-US" altLang="en-US" sz="1200">
                <a:solidFill>
                  <a:prstClr val="black"/>
                </a:solidFill>
              </a:rPr>
              <a:pPr/>
              <a:t>34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165CF90-F964-44D4-B755-2F2075FF741A}" type="slidenum">
              <a:rPr lang="en-US" altLang="en-US" sz="1200">
                <a:solidFill>
                  <a:prstClr val="black"/>
                </a:solidFill>
              </a:rPr>
              <a:pPr/>
              <a:t>35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36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37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38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39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4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40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41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42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43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44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45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46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47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48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49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5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1C0D456-F1FE-46D2-A8A1-ACB41B83E48F}" type="slidenum">
              <a:rPr lang="en-US" altLang="en-US" sz="1200">
                <a:solidFill>
                  <a:prstClr val="black"/>
                </a:solidFill>
              </a:rPr>
              <a:pPr/>
              <a:t>50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1C0D456-F1FE-46D2-A8A1-ACB41B83E48F}" type="slidenum">
              <a:rPr lang="en-US" altLang="en-US" sz="1200">
                <a:solidFill>
                  <a:prstClr val="black"/>
                </a:solidFill>
              </a:rPr>
              <a:pPr/>
              <a:t>51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01C0D456-F1FE-46D2-A8A1-ACB41B83E48F}" type="slidenum">
              <a:rPr lang="en-US" altLang="en-US" sz="1200">
                <a:solidFill>
                  <a:prstClr val="black"/>
                </a:solidFill>
              </a:rPr>
              <a:pPr/>
              <a:t>52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EEBBB044-DE7C-4F06-9D2C-06B32CC0302A}" type="slidenum">
              <a:rPr lang="en-US" altLang="en-US" sz="1200">
                <a:solidFill>
                  <a:prstClr val="black"/>
                </a:solidFill>
              </a:rPr>
              <a:pPr/>
              <a:t>53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EEBBB044-DE7C-4F06-9D2C-06B32CC0302A}" type="slidenum">
              <a:rPr lang="en-US" altLang="en-US" sz="1200">
                <a:solidFill>
                  <a:prstClr val="black"/>
                </a:solidFill>
              </a:rPr>
              <a:pPr/>
              <a:t>54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EEBBB044-DE7C-4F06-9D2C-06B32CC0302A}" type="slidenum">
              <a:rPr lang="en-US" altLang="en-US" sz="1200">
                <a:solidFill>
                  <a:prstClr val="black"/>
                </a:solidFill>
              </a:rPr>
              <a:pPr/>
              <a:t>55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CB205414-2D59-4BD2-B76F-54F863EF575A}" type="slidenum">
              <a:rPr lang="en-US" altLang="en-US" sz="1200">
                <a:solidFill>
                  <a:prstClr val="black"/>
                </a:solidFill>
              </a:rPr>
              <a:pPr/>
              <a:t>56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89E93E2A-C7BA-4680-9EAB-1B8F1F344E25}" type="slidenum">
              <a:rPr lang="en-US" altLang="en-US" sz="1200">
                <a:solidFill>
                  <a:prstClr val="black"/>
                </a:solidFill>
              </a:rPr>
              <a:pPr/>
              <a:t>57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89E93E2A-C7BA-4680-9EAB-1B8F1F344E25}" type="slidenum">
              <a:rPr lang="en-US" altLang="en-US" sz="1200">
                <a:solidFill>
                  <a:prstClr val="black"/>
                </a:solidFill>
              </a:rPr>
              <a:pPr/>
              <a:t>58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89E93E2A-C7BA-4680-9EAB-1B8F1F344E25}" type="slidenum">
              <a:rPr lang="en-US" altLang="en-US" sz="1200">
                <a:solidFill>
                  <a:prstClr val="black"/>
                </a:solidFill>
              </a:rPr>
              <a:pPr/>
              <a:t>59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6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89E93E2A-C7BA-4680-9EAB-1B8F1F344E25}" type="slidenum">
              <a:rPr lang="en-US" altLang="en-US" sz="1200">
                <a:solidFill>
                  <a:prstClr val="black"/>
                </a:solidFill>
              </a:rPr>
              <a:pPr/>
              <a:t>60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89E93E2A-C7BA-4680-9EAB-1B8F1F344E25}" type="slidenum">
              <a:rPr lang="en-US" altLang="en-US" sz="1200">
                <a:solidFill>
                  <a:prstClr val="black"/>
                </a:solidFill>
              </a:rPr>
              <a:pPr/>
              <a:t>61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89E93E2A-C7BA-4680-9EAB-1B8F1F344E25}" type="slidenum">
              <a:rPr lang="en-US" altLang="en-US" sz="1200">
                <a:solidFill>
                  <a:prstClr val="black"/>
                </a:solidFill>
              </a:rPr>
              <a:pPr/>
              <a:t>62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89E93E2A-C7BA-4680-9EAB-1B8F1F344E25}" type="slidenum">
              <a:rPr lang="en-US" altLang="en-US" sz="1200">
                <a:solidFill>
                  <a:prstClr val="black"/>
                </a:solidFill>
              </a:rPr>
              <a:pPr/>
              <a:t>63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89E93E2A-C7BA-4680-9EAB-1B8F1F344E25}" type="slidenum">
              <a:rPr lang="en-US" altLang="en-US" sz="1200">
                <a:solidFill>
                  <a:prstClr val="black"/>
                </a:solidFill>
              </a:rPr>
              <a:pPr/>
              <a:t>64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BD06FFE5-52D3-4AB0-A127-D07F1A880862}" type="slidenum">
              <a:rPr lang="en-US" altLang="en-US" sz="1200">
                <a:solidFill>
                  <a:prstClr val="black"/>
                </a:solidFill>
              </a:rPr>
              <a:pPr/>
              <a:t>65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BD06FFE5-52D3-4AB0-A127-D07F1A880862}" type="slidenum">
              <a:rPr lang="en-US" altLang="en-US" sz="1200">
                <a:solidFill>
                  <a:prstClr val="black"/>
                </a:solidFill>
              </a:rPr>
              <a:pPr/>
              <a:t>66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BD06FFE5-52D3-4AB0-A127-D07F1A880862}" type="slidenum">
              <a:rPr lang="en-US" altLang="en-US" sz="1200">
                <a:solidFill>
                  <a:prstClr val="black"/>
                </a:solidFill>
              </a:rPr>
              <a:pPr/>
              <a:t>67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BD06FFE5-52D3-4AB0-A127-D07F1A880862}" type="slidenum">
              <a:rPr lang="en-US" altLang="en-US" sz="1200">
                <a:solidFill>
                  <a:prstClr val="black"/>
                </a:solidFill>
              </a:rPr>
              <a:pPr/>
              <a:t>68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A049971-D933-4FC6-8E1B-A55D0F976B18}" type="slidenum">
              <a:rPr lang="en-US" altLang="en-US" sz="1200">
                <a:solidFill>
                  <a:prstClr val="black"/>
                </a:solidFill>
              </a:rPr>
              <a:pPr/>
              <a:t>69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7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A049971-D933-4FC6-8E1B-A55D0F976B18}" type="slidenum">
              <a:rPr lang="en-US" altLang="en-US" sz="1200">
                <a:solidFill>
                  <a:prstClr val="black"/>
                </a:solidFill>
              </a:rPr>
              <a:pPr/>
              <a:t>70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A049971-D933-4FC6-8E1B-A55D0F976B18}" type="slidenum">
              <a:rPr lang="en-US" altLang="en-US" sz="1200">
                <a:solidFill>
                  <a:prstClr val="black"/>
                </a:solidFill>
              </a:rPr>
              <a:pPr/>
              <a:t>71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A049971-D933-4FC6-8E1B-A55D0F976B18}" type="slidenum">
              <a:rPr lang="en-US" altLang="en-US" sz="1200">
                <a:solidFill>
                  <a:prstClr val="black"/>
                </a:solidFill>
              </a:rPr>
              <a:pPr/>
              <a:t>72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A049971-D933-4FC6-8E1B-A55D0F976B18}" type="slidenum">
              <a:rPr lang="en-US" altLang="en-US" sz="1200">
                <a:solidFill>
                  <a:prstClr val="black"/>
                </a:solidFill>
              </a:rPr>
              <a:pPr/>
              <a:t>73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6A049971-D933-4FC6-8E1B-A55D0F976B18}" type="slidenum">
              <a:rPr lang="en-US" altLang="en-US" sz="1200">
                <a:solidFill>
                  <a:prstClr val="black"/>
                </a:solidFill>
              </a:rPr>
              <a:pPr/>
              <a:t>74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ADEB1D9-0FB6-4BDE-94EF-EE22AD349A8B}" type="slidenum">
              <a:rPr lang="en-US" altLang="en-US" sz="1200">
                <a:solidFill>
                  <a:prstClr val="black"/>
                </a:solidFill>
              </a:rPr>
              <a:pPr/>
              <a:t>75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7F18B240-BE66-4CA1-9E21-A7696A9BC8B5}" type="slidenum">
              <a:rPr lang="en-US" altLang="en-US" sz="1200">
                <a:solidFill>
                  <a:prstClr val="black"/>
                </a:solidFill>
              </a:rPr>
              <a:pPr/>
              <a:t>76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AF143E6D-EAD3-4CC8-A704-08BAF2BF5F23}" type="slidenum">
              <a:rPr lang="en-US" altLang="en-US" sz="1200">
                <a:solidFill>
                  <a:prstClr val="black"/>
                </a:solidFill>
              </a:rPr>
              <a:pPr/>
              <a:t>82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4243" indent="-290093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0374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24523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88672" indent="-232075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52822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1697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81121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45270" indent="-2320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fld id="{AF143E6D-EAD3-4CC8-A704-08BAF2BF5F23}" type="slidenum">
              <a:rPr lang="en-US" altLang="en-US" sz="1200">
                <a:solidFill>
                  <a:prstClr val="black"/>
                </a:solidFill>
              </a:rPr>
              <a:pPr/>
              <a:t>83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solidFill>
                  <a:prstClr val="black"/>
                </a:solidFill>
                <a:latin typeface="Times New Roman" charset="0"/>
              </a:rPr>
              <a:pPr/>
              <a:t>84</a:t>
            </a:fld>
            <a:endParaRPr lang="en-US" sz="120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8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38508287" indent="-38044138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46414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92829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139244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185659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9E9A1104-9B21-7241-9648-D7370D6DBF62}" type="slidenum">
              <a:rPr lang="en-US" sz="1200">
                <a:latin typeface="Times New Roman" charset="0"/>
              </a:rPr>
              <a:pPr/>
              <a:t>9</a:t>
            </a:fld>
            <a:endParaRPr lang="en-US" sz="1200">
              <a:latin typeface="Times New Roman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  <a:prstGeom prst="rect">
            <a:avLst/>
          </a:prstGeo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L2-Jan 5/12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Early Astronomy</a:t>
            </a:r>
          </a:p>
        </p:txBody>
      </p:sp>
    </p:spTree>
    <p:extLst>
      <p:ext uri="{BB962C8B-B14F-4D97-AF65-F5344CB8AC3E}">
        <p14:creationId xmlns:p14="http://schemas.microsoft.com/office/powerpoint/2010/main" val="1278581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970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838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376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2469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981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817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570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79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3711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917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E2E0C-60C0-4027-B873-BBBFD09A91CF}" type="datetimeFigureOut">
              <a:rPr lang="en-CA" smtClean="0"/>
              <a:t>04/06/2014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8FB8B9-B132-4C27-84D5-CA99DCCBFC4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094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 smtClean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2376488" y="188913"/>
            <a:ext cx="6399212" cy="1524000"/>
          </a:xfrm>
        </p:spPr>
        <p:txBody>
          <a:bodyPr anchor="b"/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191000" y="1828800"/>
            <a:ext cx="4572000" cy="1752600"/>
          </a:xfrm>
        </p:spPr>
        <p:txBody>
          <a:bodyPr/>
          <a:lstStyle>
            <a:lvl1pPr marL="0" indent="0">
              <a:buFont typeface="Wingdings" charset="2"/>
              <a:buNone/>
              <a:defRPr sz="2400"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646363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5292725" y="6237288"/>
            <a:ext cx="33305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40384360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48835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360755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274760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455768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1912165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39303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630753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4139544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984486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0763" y="584200"/>
            <a:ext cx="1544637" cy="55118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35263" y="584200"/>
            <a:ext cx="4483100" cy="55118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13496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42827250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6334816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9400" y="1981200"/>
            <a:ext cx="29718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43600" y="1981200"/>
            <a:ext cx="2971800" cy="19812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43600" y="4114800"/>
            <a:ext cx="2971800" cy="19812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5178006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627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75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7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76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547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135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140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078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67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464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  <a:prstGeom prst="rect">
            <a:avLst/>
          </a:prstGeo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smtClean="0">
                <a:solidFill>
                  <a:srgbClr val="FFFFFF"/>
                </a:solidFill>
              </a:rPr>
              <a:t>L2-Jan 5/12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Early Astronomy</a:t>
            </a:r>
          </a:p>
        </p:txBody>
      </p:sp>
    </p:spTree>
    <p:extLst>
      <p:ext uri="{BB962C8B-B14F-4D97-AF65-F5344CB8AC3E}">
        <p14:creationId xmlns:p14="http://schemas.microsoft.com/office/powerpoint/2010/main" val="25445614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70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0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212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446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209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781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43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974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344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47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  <a:prstGeom prst="rect">
            <a:avLst/>
          </a:prstGeo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smtClean="0">
                <a:solidFill>
                  <a:srgbClr val="FFFFFF"/>
                </a:solidFill>
              </a:rPr>
              <a:t>L2-Jan 5/12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Early Astronomy</a:t>
            </a:r>
          </a:p>
        </p:txBody>
      </p:sp>
    </p:spTree>
    <p:extLst>
      <p:ext uri="{BB962C8B-B14F-4D97-AF65-F5344CB8AC3E}">
        <p14:creationId xmlns:p14="http://schemas.microsoft.com/office/powerpoint/2010/main" val="21957346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0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54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723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357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097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85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490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114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885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154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263" y="584200"/>
            <a:ext cx="6096000" cy="1143000"/>
          </a:xfrm>
          <a:prstGeom prst="rect">
            <a:avLst/>
          </a:prstGeo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1981200"/>
            <a:ext cx="6096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CA" smtClean="0">
                <a:solidFill>
                  <a:srgbClr val="FFFFFF"/>
                </a:solidFill>
              </a:rPr>
              <a:t>L2-Jan 5/12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Early Astronomy</a:t>
            </a:r>
          </a:p>
        </p:txBody>
      </p:sp>
    </p:spTree>
    <p:extLst>
      <p:ext uri="{BB962C8B-B14F-4D97-AF65-F5344CB8AC3E}">
        <p14:creationId xmlns:p14="http://schemas.microsoft.com/office/powerpoint/2010/main" val="158860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7092280" y="6569968"/>
            <a:ext cx="2029966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68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 noChangeArrowheads="1"/>
          </p:cNvSpPr>
          <p:nvPr>
            <p:ph type="ftr" sz="quarter" idx="3"/>
          </p:nvPr>
        </p:nvSpPr>
        <p:spPr>
          <a:xfrm>
            <a:off x="7164288" y="6568074"/>
            <a:ext cx="1973494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7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5263" y="58420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19400" y="19812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rgbClr val="FF0000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CA"/>
              <a:t>L5-Jan17/12</a:t>
            </a:r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62372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0000"/>
                </a:solidFill>
                <a:latin typeface="Comic Sans MS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2436775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</p:sldLayoutIdLst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  <a:ea typeface="MS PGothic" pitchFamily="34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2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pitchFamily="2" charset="2"/>
        <a:buChar char="§"/>
        <a:defRPr sz="2800">
          <a:solidFill>
            <a:srgbClr val="009999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ü"/>
        <a:defRPr sz="2600">
          <a:solidFill>
            <a:srgbClr val="000066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7092280" y="6569968"/>
            <a:ext cx="2029966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019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7092280" y="6569968"/>
            <a:ext cx="2029966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915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7092280" y="6569968"/>
            <a:ext cx="2029966" cy="288032"/>
          </a:xfrm>
          <a:prstGeom prst="rect">
            <a:avLst/>
          </a:prstGeom>
          <a:ln/>
        </p:spPr>
        <p:txBody>
          <a:bodyPr/>
          <a:lstStyle>
            <a:lvl1pPr>
              <a:defRPr sz="160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SCI 238 – 2 – The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182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400">
          <a:solidFill>
            <a:srgbClr val="800080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99"/>
        </a:buClr>
        <a:buFont typeface="Wingdings" charset="2"/>
        <a:buChar char="§"/>
        <a:defRPr sz="2800">
          <a:solidFill>
            <a:srgbClr val="009999"/>
          </a:solidFill>
          <a:latin typeface="Calibri" panose="020F0502020204030204" pitchFamily="34" charset="0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charset="2"/>
        <a:buChar char="ü"/>
        <a:defRPr sz="2600">
          <a:solidFill>
            <a:srgbClr val="000066"/>
          </a:solidFill>
          <a:latin typeface="Calibri" panose="020F0502020204030204" pitchFamily="34" charset="0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400">
          <a:solidFill>
            <a:srgbClr val="000000"/>
          </a:solidFill>
          <a:latin typeface="Arial" charset="0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o"/>
        <a:defRPr sz="2000">
          <a:solidFill>
            <a:schemeClr val="bg2"/>
          </a:solidFill>
          <a:latin typeface="Arial" charset="0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o"/>
        <a:defRPr sz="2000">
          <a:solidFill>
            <a:srgbClr val="000000"/>
          </a:solidFill>
          <a:latin typeface="Arial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5.png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6" Type="http://schemas.openxmlformats.org/officeDocument/2006/relationships/image" Target="../media/image21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0.png"/><Relationship Id="rId5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1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microsoft.com/office/2007/relationships/media" Target="../media/media2.mpg"/><Relationship Id="rId7" Type="http://schemas.openxmlformats.org/officeDocument/2006/relationships/image" Target="../media/image16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19.png"/><Relationship Id="rId4" Type="http://schemas.openxmlformats.org/officeDocument/2006/relationships/video" Target="../media/media2.mp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1.png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6" Type="http://schemas.openxmlformats.org/officeDocument/2006/relationships/image" Target="../media/image20.jpe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en-US" sz="4000" dirty="0" smtClean="0"/>
              <a:t>Light, Matter, and Telescopes</a:t>
            </a:r>
            <a:endParaRPr lang="en-US" sz="4000" dirty="0"/>
          </a:p>
        </p:txBody>
      </p:sp>
      <p:pic>
        <p:nvPicPr>
          <p:cNvPr id="5" name="Picture 4" descr="crabcomposite_1026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5866806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940152" y="1731368"/>
            <a:ext cx="3203848" cy="34978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Crab </a:t>
            </a:r>
            <a:r>
              <a:rPr lang="en-CA" dirty="0">
                <a:latin typeface="Calibri"/>
              </a:rPr>
              <a:t>Nebula supernova </a:t>
            </a:r>
            <a:r>
              <a:rPr lang="en-CA" dirty="0" smtClean="0">
                <a:latin typeface="Calibri"/>
              </a:rPr>
              <a:t>remnant;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composite </a:t>
            </a:r>
            <a:r>
              <a:rPr lang="en-CA" dirty="0">
                <a:latin typeface="Calibri"/>
              </a:rPr>
              <a:t>image from three space telescopes: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Chandra/X-ray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solidFill>
                  <a:srgbClr val="92D050"/>
                </a:solidFill>
                <a:latin typeface="Calibri"/>
              </a:rPr>
              <a:t>Hubble/visible</a:t>
            </a:r>
            <a:endParaRPr lang="en-CA" dirty="0">
              <a:latin typeface="Calibri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solidFill>
                  <a:srgbClr val="FF0000"/>
                </a:solidFill>
                <a:latin typeface="Calibri"/>
              </a:rPr>
              <a:t>Spitzer/IR</a:t>
            </a: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6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35496" y="764704"/>
                <a:ext cx="8835506" cy="609329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+mn-lt"/>
                  </a:rPr>
                  <a:t>The sinusoidal wave pattern moves forward a distance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𝜆</m:t>
                    </m:r>
                  </m:oMath>
                </a14:m>
                <a:r>
                  <a:rPr lang="en-CA" dirty="0">
                    <a:latin typeface="+mn-lt"/>
                  </a:rPr>
                  <a:t> in a time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𝑇</m:t>
                    </m:r>
                    <m:r>
                      <a:rPr lang="en-CA" i="1">
                        <a:latin typeface="Cambria Math"/>
                      </a:rPr>
                      <m:t>=1/</m:t>
                    </m:r>
                    <m:r>
                      <a:rPr lang="en-CA" i="1">
                        <a:latin typeface="Cambria Math"/>
                      </a:rPr>
                      <m:t>𝑓</m:t>
                    </m:r>
                  </m:oMath>
                </a14:m>
                <a:r>
                  <a:rPr lang="en-CA" dirty="0">
                    <a:latin typeface="+mn-lt"/>
                  </a:rPr>
                  <a:t> (the </a:t>
                </a:r>
                <a:r>
                  <a:rPr lang="en-CA" b="1" dirty="0">
                    <a:latin typeface="+mn-lt"/>
                  </a:rPr>
                  <a:t>period</a:t>
                </a:r>
                <a:r>
                  <a:rPr lang="en-CA" dirty="0">
                    <a:latin typeface="+mn-lt"/>
                  </a:rPr>
                  <a:t> of the wave).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CA" sz="800" dirty="0">
                  <a:latin typeface="+mn-lt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+mn-lt"/>
                  </a:rPr>
                  <a:t>The </a:t>
                </a:r>
                <a:r>
                  <a:rPr lang="en-CA" b="1" dirty="0">
                    <a:latin typeface="+mn-lt"/>
                  </a:rPr>
                  <a:t>speed</a:t>
                </a:r>
                <a:r>
                  <a:rPr lang="en-CA" dirty="0">
                    <a:latin typeface="+mn-lt"/>
                  </a:rPr>
                  <a:t> of the wave is thus: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dirty="0">
                  <a:latin typeface="+mn-lt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𝑐</m:t>
                      </m:r>
                      <m:r>
                        <a:rPr lang="en-CA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distance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time</m:t>
                          </m:r>
                        </m:den>
                      </m:f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𝜆</m:t>
                          </m:r>
                        </m:num>
                        <m:den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1/</m:t>
                          </m:r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𝑓</m:t>
                          </m:r>
                        </m:den>
                      </m:f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𝜆</m:t>
                      </m:r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𝑓</m:t>
                      </m:r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=3.0</m:t>
                      </m:r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8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CA" dirty="0">
                  <a:solidFill>
                    <a:srgbClr val="7030A0"/>
                  </a:solidFill>
                  <a:latin typeface="+mn-lt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+mn-lt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>
                  <a:latin typeface="+mn-lt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solidFill>
                      <a:srgbClr val="7030A0"/>
                    </a:solidFill>
                    <a:latin typeface="+mn-lt"/>
                  </a:rPr>
                  <a:t>         </a:t>
                </a:r>
                <a:r>
                  <a:rPr lang="en-CA" dirty="0" smtClean="0">
                    <a:latin typeface="+mn-lt"/>
                  </a:rPr>
                  <a:t>Higher frequency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+mn-lt"/>
                    <a:sym typeface="Wingdings" panose="05000000000000000000" pitchFamily="2" charset="2"/>
                  </a:rPr>
                  <a:t>     shorter wavelength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dirty="0" smtClean="0">
                  <a:latin typeface="+mn-lt"/>
                  <a:sym typeface="Wingdings" panose="05000000000000000000" pitchFamily="2" charset="2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+mn-lt"/>
                    <a:sym typeface="Wingdings" panose="05000000000000000000" pitchFamily="2" charset="2"/>
                  </a:rPr>
                  <a:t>         Lower </a:t>
                </a:r>
                <a:r>
                  <a:rPr lang="en-CA" dirty="0">
                    <a:latin typeface="+mn-lt"/>
                    <a:sym typeface="Wingdings" panose="05000000000000000000" pitchFamily="2" charset="2"/>
                  </a:rPr>
                  <a:t>frequency </a:t>
                </a:r>
                <a:endParaRPr lang="en-CA" dirty="0" smtClean="0">
                  <a:latin typeface="+mn-lt"/>
                  <a:sym typeface="Wingdings" panose="05000000000000000000" pitchFamily="2" charset="2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+mn-lt"/>
                    <a:sym typeface="Wingdings" panose="05000000000000000000" pitchFamily="2" charset="2"/>
                  </a:rPr>
                  <a:t>     </a:t>
                </a:r>
                <a:r>
                  <a:rPr lang="en-CA" dirty="0">
                    <a:latin typeface="+mn-lt"/>
                    <a:sym typeface="Wingdings" panose="05000000000000000000" pitchFamily="2" charset="2"/>
                  </a:rPr>
                  <a:t>longer wavelength</a:t>
                </a:r>
                <a:endParaRPr lang="en-CA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764704"/>
                <a:ext cx="8835506" cy="6093296"/>
              </a:xfrm>
              <a:prstGeom prst="rect">
                <a:avLst/>
              </a:prstGeom>
              <a:blipFill rotWithShape="1">
                <a:blip r:embed="rId5"/>
                <a:stretch>
                  <a:fillRect l="-1242" t="-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EB_Light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86559" y="3645024"/>
            <a:ext cx="4128459" cy="3096344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Electromagnet Waves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868144" y="3811352"/>
            <a:ext cx="0" cy="11298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6376" y="4286172"/>
            <a:ext cx="0" cy="11298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68144" y="4005064"/>
            <a:ext cx="2088232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660232" y="3717032"/>
                <a:ext cx="4665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𝜆</m:t>
                      </m:r>
                    </m:oMath>
                  </m:oMathPara>
                </a14:m>
                <a:endParaRPr lang="en-CA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46653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7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Light is an Electromagnetic Wave</a:t>
            </a:r>
            <a:endParaRPr lang="en-US" sz="4000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76" y="764704"/>
            <a:ext cx="8893854" cy="592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11769"/>
            <a:ext cx="2952328" cy="448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462" y="764704"/>
            <a:ext cx="323267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6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13008" y="3933056"/>
                <a:ext cx="8835506" cy="292494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+mn-lt"/>
                  </a:rPr>
                  <a:t>The range of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009999"/>
                        </a:solidFill>
                        <a:latin typeface="Cambria Math"/>
                      </a:rPr>
                      <m:t>𝜆</m:t>
                    </m:r>
                    <m:r>
                      <a:rPr lang="en-CA" b="0" i="1" smtClean="0">
                        <a:solidFill>
                          <a:srgbClr val="009999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CA" dirty="0" smtClean="0"/>
                  <a:t>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CA" dirty="0" smtClean="0"/>
                  <a:t> of </a:t>
                </a:r>
                <a:r>
                  <a:rPr lang="en-CA" dirty="0" smtClean="0">
                    <a:latin typeface="+mn-lt"/>
                  </a:rPr>
                  <a:t>electromagnetic waves is infinite: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sz="2800" dirty="0" smtClean="0">
                    <a:latin typeface="+mn-lt"/>
                  </a:rPr>
                  <a:t>from </a:t>
                </a:r>
                <a:r>
                  <a:rPr lang="en-CA" sz="2800" dirty="0"/>
                  <a:t>gamma rays </a:t>
                </a:r>
                <a:r>
                  <a:rPr lang="en-CA" sz="2800" dirty="0" smtClean="0"/>
                  <a:t>(</a:t>
                </a:r>
                <a:r>
                  <a:rPr lang="en-CA" sz="2800" dirty="0" smtClean="0">
                    <a:latin typeface="+mn-lt"/>
                  </a:rPr>
                  <a:t>very short wavelength &amp; very high frequency) to radio waves (very long wavelength &amp; very low frequency)</a:t>
                </a: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sz="2800" dirty="0" smtClean="0">
                    <a:latin typeface="+mn-lt"/>
                  </a:rPr>
                  <a:t>the human eye can see only a very narrow band of electromagnetic waves called “visible light”</a:t>
                </a: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" y="3933056"/>
                <a:ext cx="8835506" cy="2924944"/>
              </a:xfrm>
              <a:prstGeom prst="rect">
                <a:avLst/>
              </a:prstGeom>
              <a:blipFill rotWithShape="1">
                <a:blip r:embed="rId3"/>
                <a:stretch>
                  <a:fillRect l="-1172" t="-1875" r="-5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Electromagnetic Spectrum</a:t>
            </a:r>
            <a:endParaRPr lang="en-US" sz="4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7504" y="692696"/>
            <a:ext cx="8928992" cy="3152865"/>
            <a:chOff x="107504" y="692695"/>
            <a:chExt cx="8928992" cy="3152865"/>
          </a:xfrm>
        </p:grpSpPr>
        <p:pic>
          <p:nvPicPr>
            <p:cNvPr id="13" name="Picture 2" descr="CP2-060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815"/>
            <a:stretch/>
          </p:blipFill>
          <p:spPr bwMode="auto">
            <a:xfrm>
              <a:off x="107504" y="692695"/>
              <a:ext cx="8928992" cy="241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 descr="CP2-060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47" b="20363"/>
            <a:stretch/>
          </p:blipFill>
          <p:spPr bwMode="auto">
            <a:xfrm>
              <a:off x="107504" y="3108960"/>
              <a:ext cx="8928992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3" descr="H:\+ PROJECTS\Physica Phantastica\Cosmic Mysteries\Images\RedShif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8640"/>
            <a:ext cx="1951370" cy="146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16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9520" y="764704"/>
            <a:ext cx="9130992" cy="60932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+mn-lt"/>
              </a:rPr>
              <a:t>The quantum nature of our universe demands that electro-magnetic waves (technically, </a:t>
            </a:r>
            <a:r>
              <a:rPr lang="en-CA" b="1" dirty="0" smtClean="0">
                <a:latin typeface="+mn-lt"/>
              </a:rPr>
              <a:t>electromagnetic radiation</a:t>
            </a:r>
            <a:r>
              <a:rPr lang="en-CA" dirty="0" smtClean="0">
                <a:latin typeface="+mn-lt"/>
              </a:rPr>
              <a:t>) is really a shower of “quantum particles” called </a:t>
            </a:r>
            <a:r>
              <a:rPr lang="en-CA" b="1" dirty="0" smtClean="0">
                <a:latin typeface="+mn-lt"/>
              </a:rPr>
              <a:t>photons</a:t>
            </a:r>
            <a:r>
              <a:rPr lang="en-CA" dirty="0" smtClean="0">
                <a:latin typeface="+mn-lt"/>
              </a:rPr>
              <a:t>, which have both wave-like &amp; particle-like properties.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 smtClean="0">
              <a:latin typeface="+mn-lt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+mn-lt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 smtClean="0">
              <a:latin typeface="+mn-lt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+mn-lt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 smtClean="0">
              <a:latin typeface="+mn-lt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+mn-lt"/>
              </a:rPr>
              <a:t> </a:t>
            </a:r>
            <a:r>
              <a:rPr lang="en-CA" dirty="0" smtClean="0">
                <a:latin typeface="+mn-lt"/>
              </a:rPr>
              <a:t>                               </a:t>
            </a:r>
            <a:r>
              <a:rPr lang="en-CA" dirty="0" smtClean="0">
                <a:latin typeface="+mn-lt"/>
                <a:sym typeface="Wingdings" panose="05000000000000000000" pitchFamily="2" charset="2"/>
              </a:rPr>
              <a:t></a:t>
            </a:r>
            <a:endParaRPr lang="en-CA" dirty="0">
              <a:latin typeface="+mn-lt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Quantum Nature of Electromagnetic Fields</a:t>
            </a:r>
            <a:endParaRPr lang="en-US" sz="4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105034"/>
            <a:ext cx="5454502" cy="363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H:\+ PROJECTS\Physica Phantastica\Cosmic Mysteries\Images\RedShif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91437"/>
            <a:ext cx="1951370" cy="146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0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49520" y="764704"/>
                <a:ext cx="9130992" cy="216024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+mn-lt"/>
                  </a:rPr>
                  <a:t>Electromagnetic radiation of wavelength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𝜆</m:t>
                    </m:r>
                    <m:r>
                      <a:rPr lang="en-CA" i="1">
                        <a:latin typeface="Cambria Math"/>
                      </a:rPr>
                      <m:t> </m:t>
                    </m:r>
                  </m:oMath>
                </a14:m>
                <a:r>
                  <a:rPr lang="en-CA" dirty="0" smtClean="0"/>
                  <a:t>and frequency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𝑓</m:t>
                    </m:r>
                  </m:oMath>
                </a14:m>
                <a:r>
                  <a:rPr lang="en-CA" dirty="0" smtClean="0">
                    <a:latin typeface="+mn-lt"/>
                  </a:rPr>
                  <a:t> is composed of photons with (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h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CA" dirty="0" smtClean="0">
                    <a:latin typeface="+mn-lt"/>
                  </a:rPr>
                  <a:t> Planck’s constant):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CA" sz="800" dirty="0" smtClean="0">
                  <a:latin typeface="+mn-lt"/>
                </a:endParaRP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+mn-lt"/>
                  </a:rPr>
                  <a:t>Energy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𝐸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a:rPr lang="en-CA" b="0" i="1" smtClean="0">
                        <a:latin typeface="Cambria Math"/>
                      </a:rPr>
                      <m:t>h𝑓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a:rPr lang="en-CA" b="0" i="1" smtClean="0">
                        <a:latin typeface="Cambria Math"/>
                      </a:rPr>
                      <m:t>h𝑐</m:t>
                    </m:r>
                    <m:r>
                      <a:rPr lang="en-CA" b="0" i="1" smtClean="0">
                        <a:latin typeface="Cambria Math"/>
                      </a:rPr>
                      <m:t>/</m:t>
                    </m:r>
                    <m:r>
                      <a:rPr lang="en-CA" b="0" i="1" smtClean="0">
                        <a:latin typeface="Cambria Math"/>
                      </a:rPr>
                      <m:t>𝜆</m:t>
                    </m:r>
                  </m:oMath>
                </a14:m>
                <a:endParaRPr lang="en-CA" dirty="0" smtClean="0">
                  <a:latin typeface="+mn-lt"/>
                </a:endParaRP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endParaRPr lang="en-CA" sz="800" dirty="0" smtClean="0">
                  <a:latin typeface="+mn-lt"/>
                </a:endParaRPr>
              </a:p>
              <a:p>
                <a:pPr lvl="1"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CA" dirty="0" smtClean="0">
                    <a:latin typeface="+mn-lt"/>
                  </a:rPr>
                  <a:t>Momentum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𝑝</m:t>
                    </m:r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a:rPr lang="en-CA" b="0" i="1" smtClean="0">
                        <a:latin typeface="Cambria Math"/>
                      </a:rPr>
                      <m:t>𝐸</m:t>
                    </m:r>
                    <m:r>
                      <a:rPr lang="en-CA" b="0" i="1" smtClean="0">
                        <a:latin typeface="Cambria Math"/>
                      </a:rPr>
                      <m:t>/</m:t>
                    </m:r>
                    <m:r>
                      <a:rPr lang="en-CA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CA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/>
                      </a:rPr>
                      <m:t>=</m:t>
                    </m:r>
                    <m:r>
                      <a:rPr lang="en-CA" b="0" i="1" dirty="0" smtClean="0">
                        <a:latin typeface="Cambria Math"/>
                      </a:rPr>
                      <m:t>h</m:t>
                    </m:r>
                    <m:r>
                      <a:rPr lang="en-CA" b="0" i="1" dirty="0" smtClean="0">
                        <a:latin typeface="Cambria Math"/>
                      </a:rPr>
                      <m:t>/</m:t>
                    </m:r>
                    <m:r>
                      <a:rPr lang="en-CA" b="0" i="1" dirty="0" smtClean="0">
                        <a:latin typeface="Cambria Math"/>
                      </a:rPr>
                      <m:t>𝜆</m:t>
                    </m:r>
                  </m:oMath>
                </a14:m>
                <a:endParaRPr lang="en-CA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0" y="764704"/>
                <a:ext cx="9130992" cy="2160240"/>
              </a:xfrm>
              <a:prstGeom prst="rect">
                <a:avLst/>
              </a:prstGeom>
              <a:blipFill rotWithShape="1">
                <a:blip r:embed="rId3"/>
                <a:stretch>
                  <a:fillRect l="-1135" t="-2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Quantum Nature of Electromagnetic Fields</a:t>
            </a:r>
            <a:endParaRPr lang="en-US" sz="4000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105034"/>
            <a:ext cx="5454502" cy="363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H:\+ PROJECTS\Physica Phantastica\Cosmic Mysteries\Images\RedShif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91437"/>
            <a:ext cx="1951370" cy="146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99792" y="4581128"/>
            <a:ext cx="535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dirty="0">
                <a:solidFill>
                  <a:srgbClr val="009999"/>
                </a:solidFill>
                <a:latin typeface="+mn-lt"/>
                <a:sym typeface="Wingdings" panose="05000000000000000000" pitchFamily="2" charset="2"/>
              </a:rPr>
              <a:t></a:t>
            </a:r>
            <a:endParaRPr lang="en-CA" sz="2800" dirty="0">
              <a:solidFill>
                <a:srgbClr val="0099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72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7504" y="4725144"/>
            <a:ext cx="8835506" cy="58325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+mn-lt"/>
              </a:rPr>
              <a:t>Photons have wavelength, frequency, and</a:t>
            </a:r>
            <a:r>
              <a:rPr lang="en-CA" b="1" dirty="0" smtClean="0">
                <a:latin typeface="+mn-lt"/>
              </a:rPr>
              <a:t> energy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Electromagnetic Spectrum—Revisited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7504" y="692695"/>
            <a:ext cx="8928992" cy="3889465"/>
            <a:chOff x="107504" y="692695"/>
            <a:chExt cx="8928992" cy="3889465"/>
          </a:xfrm>
        </p:grpSpPr>
        <p:pic>
          <p:nvPicPr>
            <p:cNvPr id="9" name="Picture 2" descr="CP2-060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815"/>
            <a:stretch/>
          </p:blipFill>
          <p:spPr bwMode="auto">
            <a:xfrm>
              <a:off x="107504" y="692695"/>
              <a:ext cx="8928992" cy="241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CP2-060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47" b="5674"/>
            <a:stretch/>
          </p:blipFill>
          <p:spPr bwMode="auto">
            <a:xfrm>
              <a:off x="107504" y="3108960"/>
              <a:ext cx="8928992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592" y="5336434"/>
            <a:ext cx="2051720" cy="153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/>
              <p:cNvSpPr txBox="1">
                <a:spLocks noChangeArrowheads="1"/>
              </p:cNvSpPr>
              <p:nvPr/>
            </p:nvSpPr>
            <p:spPr>
              <a:xfrm>
                <a:off x="94680" y="5308398"/>
                <a:ext cx="7105104" cy="154960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+mn-lt"/>
                  </a:rPr>
                  <a:t>1 eV </a:t>
                </a:r>
                <a:r>
                  <a:rPr lang="en-CA" dirty="0">
                    <a:latin typeface="+mn-lt"/>
                  </a:rPr>
                  <a:t>= </a:t>
                </a:r>
                <a:r>
                  <a:rPr lang="en-CA" dirty="0" smtClean="0">
                    <a:latin typeface="+mn-lt"/>
                  </a:rPr>
                  <a:t>1.602×10</a:t>
                </a:r>
                <a:r>
                  <a:rPr lang="en-CA" baseline="30000" dirty="0" smtClean="0">
                    <a:latin typeface="+mn-lt"/>
                  </a:rPr>
                  <a:t>-19</a:t>
                </a:r>
                <a:r>
                  <a:rPr lang="en-CA" dirty="0" smtClean="0">
                    <a:latin typeface="+mn-lt"/>
                  </a:rPr>
                  <a:t> joules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CA" dirty="0" smtClean="0">
                    <a:latin typeface="+mn-lt"/>
                  </a:rPr>
                  <a:t> the kinetic energy an electron acquires in accelerating through a 1 V potential difference.</a:t>
                </a:r>
                <a:endParaRPr lang="en-CA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" y="5308398"/>
                <a:ext cx="7105104" cy="1549602"/>
              </a:xfrm>
              <a:prstGeom prst="rect">
                <a:avLst/>
              </a:prstGeom>
              <a:blipFill rotWithShape="1">
                <a:blip r:embed="rId5"/>
                <a:stretch>
                  <a:fillRect l="-1545" t="-55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3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Electromagnetic Spectrum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/>
              <p:cNvSpPr txBox="1">
                <a:spLocks noChangeArrowheads="1"/>
              </p:cNvSpPr>
              <p:nvPr/>
            </p:nvSpPr>
            <p:spPr>
              <a:xfrm>
                <a:off x="149368" y="5897592"/>
                <a:ext cx="9132744" cy="90872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algn="ctr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dirty="0" smtClean="0">
                    <a:latin typeface="+mn-lt"/>
                  </a:rPr>
                  <a:t>Range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/>
                      </a:rPr>
                      <m:t>𝜆</m:t>
                    </m:r>
                  </m:oMath>
                </a14:m>
                <a:r>
                  <a:rPr lang="en-CA" dirty="0" smtClean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CA" dirty="0" smtClean="0">
                    <a:latin typeface="+mn-lt"/>
                  </a:rPr>
                  <a:t> </a:t>
                </a:r>
                <a:r>
                  <a:rPr lang="en-CA" dirty="0">
                    <a:latin typeface="+mn-lt"/>
                  </a:rPr>
                  <a:t>allows us to </a:t>
                </a:r>
                <a:r>
                  <a:rPr lang="en-CA" dirty="0" smtClean="0">
                    <a:latin typeface="+mn-lt"/>
                  </a:rPr>
                  <a:t>“probe” the same </a:t>
                </a:r>
                <a:r>
                  <a:rPr lang="en-CA" dirty="0">
                    <a:latin typeface="+mn-lt"/>
                  </a:rPr>
                  <a:t>range of physical </a:t>
                </a:r>
                <a:r>
                  <a:rPr lang="en-CA" dirty="0" smtClean="0">
                    <a:latin typeface="+mn-lt"/>
                  </a:rPr>
                  <a:t>scales: size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CA" i="1" dirty="0">
                        <a:latin typeface="Cambria Math"/>
                      </a:rPr>
                      <m:t>𝜆</m:t>
                    </m:r>
                  </m:oMath>
                </a14:m>
                <a:r>
                  <a:rPr lang="en-CA" dirty="0" smtClean="0">
                    <a:latin typeface="+mn-lt"/>
                  </a:rPr>
                  <a:t> and energy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CA" b="0" i="1" smtClean="0">
                        <a:latin typeface="Cambria Math"/>
                        <a:ea typeface="Cambria Math"/>
                      </a:rPr>
                      <m:t>𝐸</m:t>
                    </m:r>
                  </m:oMath>
                </a14:m>
                <a:r>
                  <a:rPr lang="en-CA" dirty="0" smtClean="0">
                    <a:latin typeface="+mn-lt"/>
                  </a:rPr>
                  <a:t>.</a:t>
                </a:r>
                <a:endParaRPr lang="en-CA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68" y="5897592"/>
                <a:ext cx="9132744" cy="908720"/>
              </a:xfrm>
              <a:prstGeom prst="rect">
                <a:avLst/>
              </a:prstGeom>
              <a:blipFill rotWithShape="1">
                <a:blip r:embed="rId3"/>
                <a:stretch>
                  <a:fillRect t="-6000" b="-22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9" descr="05_07_Fig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3"/>
          <a:stretch>
            <a:fillRect/>
          </a:stretch>
        </p:blipFill>
        <p:spPr bwMode="auto">
          <a:xfrm>
            <a:off x="1475656" y="836712"/>
            <a:ext cx="5940359" cy="494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10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6032" y="764704"/>
            <a:ext cx="9258552" cy="23042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Electric &amp; magnetic fields exert </a:t>
            </a:r>
            <a:r>
              <a:rPr lang="en-CA" b="1" dirty="0" smtClean="0">
                <a:latin typeface="Calibri"/>
              </a:rPr>
              <a:t>forces</a:t>
            </a:r>
            <a:r>
              <a:rPr lang="en-CA" dirty="0" smtClean="0">
                <a:latin typeface="Calibri"/>
              </a:rPr>
              <a:t> on charged particles, causing them to </a:t>
            </a:r>
            <a:r>
              <a:rPr lang="en-CA" b="1" dirty="0" smtClean="0">
                <a:latin typeface="Calibri"/>
              </a:rPr>
              <a:t>accelerate</a:t>
            </a:r>
            <a:r>
              <a:rPr lang="en-CA" dirty="0" smtClean="0">
                <a:latin typeface="Calibri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dirty="0" smtClean="0">
              <a:latin typeface="Calibri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b="1" dirty="0" smtClean="0">
                <a:latin typeface="Calibri"/>
              </a:rPr>
              <a:t>Electric</a:t>
            </a:r>
            <a:r>
              <a:rPr lang="en-CA" sz="2800" dirty="0" smtClean="0">
                <a:latin typeface="Calibri"/>
              </a:rPr>
              <a:t> fields can change the </a:t>
            </a:r>
            <a:r>
              <a:rPr lang="en-CA" sz="2800" b="1" dirty="0" smtClean="0">
                <a:latin typeface="Calibri"/>
              </a:rPr>
              <a:t>speed</a:t>
            </a:r>
            <a:r>
              <a:rPr lang="en-CA" sz="2800" dirty="0">
                <a:latin typeface="Calibri"/>
              </a:rPr>
              <a:t> </a:t>
            </a:r>
            <a:r>
              <a:rPr lang="en-CA" sz="2800" dirty="0" smtClean="0">
                <a:latin typeface="Calibri"/>
              </a:rPr>
              <a:t>of motion, and so the </a:t>
            </a:r>
            <a:r>
              <a:rPr lang="en-CA" sz="2800" b="1" dirty="0" smtClean="0">
                <a:latin typeface="Calibri"/>
              </a:rPr>
              <a:t>energy</a:t>
            </a:r>
            <a:r>
              <a:rPr lang="en-CA" sz="2800" dirty="0" smtClean="0">
                <a:latin typeface="Calibri"/>
              </a:rPr>
              <a:t> of charged particles (e.g. particle accelerator)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Action of Electromagnetic Fields on Matter</a:t>
            </a:r>
            <a:endParaRPr lang="en-US" sz="4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2" y="3078976"/>
            <a:ext cx="4108154" cy="308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15" descr="http://grathio.com/assets_c/2008/09/widget01-thumb-691x45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8" y="3068960"/>
            <a:ext cx="4658754" cy="308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7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6032" y="764704"/>
            <a:ext cx="9150032" cy="201622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Electric &amp; magnetic fields exert </a:t>
            </a:r>
            <a:r>
              <a:rPr lang="en-CA" b="1" dirty="0" smtClean="0">
                <a:latin typeface="Calibri"/>
              </a:rPr>
              <a:t>forces</a:t>
            </a:r>
            <a:r>
              <a:rPr lang="en-CA" dirty="0" smtClean="0">
                <a:latin typeface="Calibri"/>
              </a:rPr>
              <a:t> on charged particles, causing them to </a:t>
            </a:r>
            <a:r>
              <a:rPr lang="en-CA" b="1" dirty="0" smtClean="0">
                <a:latin typeface="Calibri"/>
              </a:rPr>
              <a:t>accelerate</a:t>
            </a:r>
            <a:r>
              <a:rPr lang="en-CA" dirty="0" smtClean="0">
                <a:latin typeface="Calibri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dirty="0" smtClean="0">
              <a:latin typeface="Calibri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b="1" dirty="0" smtClean="0">
                <a:latin typeface="Calibri"/>
              </a:rPr>
              <a:t>Magnetic</a:t>
            </a:r>
            <a:r>
              <a:rPr lang="en-CA" sz="2800" dirty="0" smtClean="0">
                <a:latin typeface="Calibri"/>
              </a:rPr>
              <a:t> fields change the </a:t>
            </a:r>
            <a:r>
              <a:rPr lang="en-CA" sz="2800" b="1" dirty="0" smtClean="0">
                <a:latin typeface="Calibri"/>
              </a:rPr>
              <a:t>direction</a:t>
            </a:r>
            <a:r>
              <a:rPr lang="en-CA" sz="2800" dirty="0">
                <a:latin typeface="Calibri"/>
              </a:rPr>
              <a:t> </a:t>
            </a:r>
            <a:r>
              <a:rPr lang="en-CA" sz="2800" dirty="0" smtClean="0">
                <a:latin typeface="Calibri"/>
              </a:rPr>
              <a:t>of motion, but </a:t>
            </a:r>
            <a:r>
              <a:rPr lang="en-CA" sz="2800" b="1" dirty="0" smtClean="0">
                <a:latin typeface="Calibri"/>
              </a:rPr>
              <a:t>not</a:t>
            </a:r>
            <a:r>
              <a:rPr lang="en-CA" sz="2800" dirty="0" smtClean="0">
                <a:latin typeface="Calibri"/>
              </a:rPr>
              <a:t> the speed (or energy) of charged particles.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52936"/>
            <a:ext cx="38290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http://www.physics.byu.edu/faculty/christensen/Physics%20220/FTI/29%20Magnetic%20Fields/29.17,8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10" y="2852936"/>
            <a:ext cx="4572562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Action of Electromagnetic Fields on Matter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7411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6032" y="764705"/>
            <a:ext cx="9150032" cy="93807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Electric &amp; magnetic fields exert </a:t>
            </a:r>
            <a:r>
              <a:rPr lang="en-CA" b="1" dirty="0" smtClean="0">
                <a:latin typeface="Calibri"/>
              </a:rPr>
              <a:t>forces</a:t>
            </a:r>
            <a:r>
              <a:rPr lang="en-CA" dirty="0" smtClean="0">
                <a:latin typeface="Calibri"/>
              </a:rPr>
              <a:t> on charged particles, causing them to </a:t>
            </a:r>
            <a:r>
              <a:rPr lang="en-CA" b="1" dirty="0" smtClean="0">
                <a:latin typeface="Calibri"/>
              </a:rPr>
              <a:t>accelerate</a:t>
            </a:r>
            <a:r>
              <a:rPr lang="en-CA" dirty="0" smtClean="0">
                <a:latin typeface="Calibri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dirty="0" smtClean="0">
              <a:latin typeface="Calibri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b="1" dirty="0" smtClean="0">
                <a:latin typeface="Calibri"/>
              </a:rPr>
              <a:t>Magnetic</a:t>
            </a:r>
            <a:r>
              <a:rPr lang="en-CA" sz="2800" dirty="0" smtClean="0">
                <a:latin typeface="Calibri"/>
              </a:rPr>
              <a:t> fields change the </a:t>
            </a:r>
            <a:r>
              <a:rPr lang="en-CA" sz="2800" b="1" dirty="0" smtClean="0">
                <a:latin typeface="Calibri"/>
              </a:rPr>
              <a:t>direction</a:t>
            </a:r>
            <a:r>
              <a:rPr lang="en-CA" sz="2800" dirty="0">
                <a:latin typeface="Calibri"/>
              </a:rPr>
              <a:t> </a:t>
            </a:r>
            <a:r>
              <a:rPr lang="en-CA" sz="2800" dirty="0" smtClean="0">
                <a:latin typeface="Calibri"/>
              </a:rPr>
              <a:t>of motion, but </a:t>
            </a:r>
            <a:r>
              <a:rPr lang="en-CA" sz="2800" b="1" dirty="0" smtClean="0">
                <a:latin typeface="Calibri"/>
              </a:rPr>
              <a:t>not</a:t>
            </a:r>
            <a:r>
              <a:rPr lang="en-CA" sz="2800" dirty="0" smtClean="0">
                <a:latin typeface="Calibri"/>
              </a:rPr>
              <a:t> the speed (or energy) of charged particles.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68927"/>
            <a:ext cx="518457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68927"/>
            <a:ext cx="2808312" cy="390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Action of Electromagnetic Fields on Matter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306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en-US" sz="4000" dirty="0" smtClean="0"/>
              <a:t>Light, Matter, and Telescopes</a:t>
            </a:r>
            <a:endParaRPr lang="en-US" sz="4000" dirty="0"/>
          </a:p>
        </p:txBody>
      </p:sp>
      <p:pic>
        <p:nvPicPr>
          <p:cNvPr id="1028" name="Picture 4" descr="http://static.panoramio.com/photos/large/181538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6"/>
          <a:stretch/>
        </p:blipFill>
        <p:spPr bwMode="auto">
          <a:xfrm>
            <a:off x="1630577" y="1340767"/>
            <a:ext cx="7513423" cy="453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" y="826552"/>
            <a:ext cx="2386424" cy="238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9862" y="5877272"/>
            <a:ext cx="9114138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Event Horizon Telescope will use arrays of radio telescopes to synthesize ultra-high resolution images of black hole </a:t>
            </a:r>
            <a:r>
              <a:rPr lang="en-CA" dirty="0" err="1" smtClean="0">
                <a:latin typeface="Calibri"/>
              </a:rPr>
              <a:t>Sgr</a:t>
            </a:r>
            <a:r>
              <a:rPr lang="en-CA" dirty="0" smtClean="0">
                <a:latin typeface="Calibri"/>
              </a:rPr>
              <a:t> A*</a:t>
            </a:r>
            <a:endParaRPr lang="en-CA" dirty="0">
              <a:solidFill>
                <a:srgbClr val="FF0000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3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6032" y="764705"/>
            <a:ext cx="9150032" cy="93807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Electric &amp; magnetic fields exert </a:t>
            </a:r>
            <a:r>
              <a:rPr lang="en-CA" b="1" dirty="0" smtClean="0">
                <a:latin typeface="Calibri"/>
              </a:rPr>
              <a:t>forces</a:t>
            </a:r>
            <a:r>
              <a:rPr lang="en-CA" dirty="0" smtClean="0">
                <a:latin typeface="Calibri"/>
              </a:rPr>
              <a:t> on charged particles, causing them to </a:t>
            </a:r>
            <a:r>
              <a:rPr lang="en-CA" b="1" dirty="0" smtClean="0">
                <a:latin typeface="Calibri"/>
              </a:rPr>
              <a:t>accelerate</a:t>
            </a:r>
            <a:r>
              <a:rPr lang="en-CA" dirty="0" smtClean="0">
                <a:latin typeface="Calibri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dirty="0" smtClean="0"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dirty="0" smtClean="0">
              <a:latin typeface="Calibri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sz="2800" b="1" dirty="0" smtClean="0">
                <a:latin typeface="Calibri"/>
              </a:rPr>
              <a:t>Electric</a:t>
            </a:r>
            <a:r>
              <a:rPr lang="en-CA" sz="2800" dirty="0" smtClean="0">
                <a:latin typeface="Calibri"/>
              </a:rPr>
              <a:t> and </a:t>
            </a:r>
            <a:r>
              <a:rPr lang="en-CA" sz="2800" b="1" dirty="0" smtClean="0">
                <a:latin typeface="Calibri"/>
              </a:rPr>
              <a:t>magnetic</a:t>
            </a:r>
            <a:r>
              <a:rPr lang="en-CA" sz="2800" dirty="0" smtClean="0">
                <a:latin typeface="Calibri"/>
              </a:rPr>
              <a:t> fields are often present together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grpSp>
        <p:nvGrpSpPr>
          <p:cNvPr id="4" name="Group 3"/>
          <p:cNvGrpSpPr/>
          <p:nvPr/>
        </p:nvGrpSpPr>
        <p:grpSpPr>
          <a:xfrm>
            <a:off x="44552" y="2756748"/>
            <a:ext cx="2007168" cy="3527817"/>
            <a:chOff x="-2556791" y="3212976"/>
            <a:chExt cx="2262096" cy="2742293"/>
          </a:xfrm>
        </p:grpSpPr>
        <p:sp>
          <p:nvSpPr>
            <p:cNvPr id="2" name="Rectangle 1"/>
            <p:cNvSpPr/>
            <p:nvPr/>
          </p:nvSpPr>
          <p:spPr>
            <a:xfrm>
              <a:off x="-2556791" y="3212976"/>
              <a:ext cx="2262096" cy="27422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179" name="Picture 11" descr="\begin{figure}&#10;\begin{center}\mbox{\epsfig{file=PS/eparlb.ps,height=2.1in} }\end{center}\end{figure}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20471" y="3404777"/>
              <a:ext cx="2009775" cy="2324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218" y="2749997"/>
            <a:ext cx="4218462" cy="353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23" y="2636912"/>
            <a:ext cx="2551211" cy="255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960" y="5357219"/>
            <a:ext cx="2560274" cy="102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Action of Electromagnetic Fields on Matter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472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6032" y="764705"/>
            <a:ext cx="9150032" cy="93807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Conversely, the </a:t>
            </a:r>
            <a:r>
              <a:rPr lang="en-CA" b="1" dirty="0" smtClean="0">
                <a:latin typeface="Calibri"/>
              </a:rPr>
              <a:t>source</a:t>
            </a:r>
            <a:r>
              <a:rPr lang="en-CA" dirty="0" smtClean="0">
                <a:latin typeface="Calibri"/>
              </a:rPr>
              <a:t> of all electromagnetic radiation is </a:t>
            </a:r>
            <a:r>
              <a:rPr lang="en-CA" b="1" dirty="0" smtClean="0">
                <a:latin typeface="Calibri"/>
              </a:rPr>
              <a:t>accelerated</a:t>
            </a:r>
            <a:r>
              <a:rPr lang="en-CA" dirty="0" smtClean="0">
                <a:latin typeface="Calibri"/>
              </a:rPr>
              <a:t> electric charge.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dirty="0" smtClean="0"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100" dirty="0" smtClean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520018" y="1916831"/>
            <a:ext cx="6660494" cy="14127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0" dirty="0" smtClean="0"/>
              <a:t>E.g.: The electronic circuit in the cell phone forces electrons in the antenna to </a:t>
            </a:r>
            <a:r>
              <a:rPr lang="en-US" kern="0" dirty="0" smtClean="0">
                <a:solidFill>
                  <a:srgbClr val="7030A0"/>
                </a:solidFill>
              </a:rPr>
              <a:t>accelerate</a:t>
            </a:r>
            <a:r>
              <a:rPr lang="en-US" kern="0" dirty="0" smtClean="0"/>
              <a:t> back and forth, </a:t>
            </a:r>
            <a:r>
              <a:rPr lang="en-US" kern="0" dirty="0" smtClean="0">
                <a:solidFill>
                  <a:srgbClr val="7030A0"/>
                </a:solidFill>
              </a:rPr>
              <a:t>emitting radio waves</a:t>
            </a:r>
            <a:r>
              <a:rPr lang="en-US" kern="0" dirty="0" smtClean="0"/>
              <a:t>.</a:t>
            </a:r>
            <a:endParaRPr lang="en-CA" dirty="0">
              <a:latin typeface="+mn-lt"/>
            </a:endParaRPr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4"/>
          <a:stretch/>
        </p:blipFill>
        <p:spPr bwMode="auto">
          <a:xfrm>
            <a:off x="467544" y="1916831"/>
            <a:ext cx="2016224" cy="435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Up-Down Arrow 7"/>
          <p:cNvSpPr/>
          <p:nvPr/>
        </p:nvSpPr>
        <p:spPr>
          <a:xfrm>
            <a:off x="1335236" y="3746868"/>
            <a:ext cx="484632" cy="1216152"/>
          </a:xfrm>
          <a:prstGeom prst="upDownArrow">
            <a:avLst>
              <a:gd name="adj1" fmla="val 29036"/>
              <a:gd name="adj2" fmla="val 50000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1431856" y="4221088"/>
            <a:ext cx="288032" cy="2880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EB_Light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50517" y="3789040"/>
            <a:ext cx="3936438" cy="295232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577552" y="4365104"/>
            <a:ext cx="2172965" cy="45720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Action of Matter on Electromagnetic </a:t>
            </a:r>
            <a:r>
              <a:rPr lang="en-US" sz="4000" dirty="0"/>
              <a:t>Fields </a:t>
            </a:r>
          </a:p>
        </p:txBody>
      </p:sp>
    </p:spTree>
    <p:extLst>
      <p:ext uri="{BB962C8B-B14F-4D97-AF65-F5344CB8AC3E}">
        <p14:creationId xmlns:p14="http://schemas.microsoft.com/office/powerpoint/2010/main" val="22535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Types of EM Sources: </a:t>
            </a:r>
            <a:r>
              <a:rPr lang="en-US" sz="4000" dirty="0" smtClean="0">
                <a:solidFill>
                  <a:srgbClr val="7030A0"/>
                </a:solidFill>
              </a:rPr>
              <a:t>Thermal Radiation</a:t>
            </a:r>
            <a:endParaRPr lang="en-US" sz="4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>
              <a:xfrm>
                <a:off x="1" y="836712"/>
                <a:ext cx="9144000" cy="273630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kern="0" dirty="0" smtClean="0">
                    <a:solidFill>
                      <a:srgbClr val="009999"/>
                    </a:solidFill>
                  </a:rPr>
                  <a:t>Matter is made of atoms in random thermal motion. The kinetic energy stored in this motion is called </a:t>
                </a:r>
                <a:r>
                  <a:rPr lang="en-US" b="1" kern="0" dirty="0" smtClean="0">
                    <a:solidFill>
                      <a:srgbClr val="009999"/>
                    </a:solidFill>
                  </a:rPr>
                  <a:t>thermal energy</a:t>
                </a:r>
                <a:r>
                  <a:rPr lang="en-US" kern="0" dirty="0" smtClean="0">
                    <a:solidFill>
                      <a:srgbClr val="009999"/>
                    </a:solidFill>
                  </a:rPr>
                  <a:t>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kern="0" dirty="0">
                  <a:solidFill>
                    <a:srgbClr val="009999"/>
                  </a:solidFill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kern="0" dirty="0" smtClean="0">
                    <a:solidFill>
                      <a:srgbClr val="009999"/>
                    </a:solidFill>
                  </a:rPr>
                  <a:t>The hotter the matter, the more thermal energy is stored.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kern="0" dirty="0">
                  <a:solidFill>
                    <a:srgbClr val="009999"/>
                  </a:solidFill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kern="0" dirty="0" smtClean="0">
                    <a:solidFill>
                      <a:srgbClr val="009999"/>
                    </a:solidFill>
                  </a:rPr>
                  <a:t>Temperature</a:t>
                </a:r>
                <a:r>
                  <a:rPr lang="en-US" kern="0" dirty="0" smtClean="0">
                    <a:solidFill>
                      <a:srgbClr val="00999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9999"/>
                        </a:solidFill>
                        <a:latin typeface="Cambria Math"/>
                      </a:rPr>
                      <m:t>𝑇</m:t>
                    </m:r>
                    <m:r>
                      <a:rPr lang="en-CA" b="0" i="1" kern="0" dirty="0" smtClean="0">
                        <a:solidFill>
                          <a:srgbClr val="009999"/>
                        </a:solidFill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kern="0" dirty="0" smtClean="0">
                    <a:solidFill>
                      <a:srgbClr val="009999"/>
                    </a:solidFill>
                  </a:rPr>
                  <a:t> the </a:t>
                </a:r>
                <a:r>
                  <a:rPr lang="en-US" i="1" kern="0" dirty="0" smtClean="0">
                    <a:solidFill>
                      <a:srgbClr val="009999"/>
                    </a:solidFill>
                  </a:rPr>
                  <a:t>average</a:t>
                </a:r>
                <a:r>
                  <a:rPr lang="en-US" kern="0" dirty="0" smtClean="0">
                    <a:solidFill>
                      <a:srgbClr val="009999"/>
                    </a:solidFill>
                  </a:rPr>
                  <a:t> thermal energy </a:t>
                </a:r>
                <a:r>
                  <a:rPr lang="en-US" b="1" kern="0" dirty="0" smtClean="0">
                    <a:solidFill>
                      <a:srgbClr val="009999"/>
                    </a:solidFill>
                  </a:rPr>
                  <a:t>per atom</a:t>
                </a:r>
                <a:r>
                  <a:rPr lang="en-US" kern="0" dirty="0" smtClean="0">
                    <a:solidFill>
                      <a:srgbClr val="009999"/>
                    </a:solidFill>
                  </a:rPr>
                  <a:t>.</a:t>
                </a:r>
                <a:endParaRPr lang="en-US" kern="0" dirty="0">
                  <a:solidFill>
                    <a:srgbClr val="009999"/>
                  </a:solidFill>
                </a:endParaRPr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836712"/>
                <a:ext cx="9144000" cy="2736304"/>
              </a:xfrm>
              <a:prstGeom prst="rect">
                <a:avLst/>
              </a:prstGeom>
              <a:blipFill rotWithShape="1">
                <a:blip r:embed="rId3"/>
                <a:stretch>
                  <a:fillRect l="-1333" t="-20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04_11_Figure_Unan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00"/>
          <a:stretch>
            <a:fillRect/>
          </a:stretch>
        </p:blipFill>
        <p:spPr bwMode="auto">
          <a:xfrm>
            <a:off x="1259632" y="3733656"/>
            <a:ext cx="6268471" cy="307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76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Types of EM Sources: </a:t>
            </a:r>
            <a:r>
              <a:rPr lang="en-US" sz="4000" dirty="0" smtClean="0">
                <a:solidFill>
                  <a:srgbClr val="7030A0"/>
                </a:solidFill>
              </a:rPr>
              <a:t>Thermal Radiation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" y="836712"/>
            <a:ext cx="9144000" cy="34563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0" dirty="0" smtClean="0">
                <a:solidFill>
                  <a:srgbClr val="009999"/>
                </a:solidFill>
              </a:rPr>
              <a:t>Atoms, in turn, are made of </a:t>
            </a:r>
            <a:r>
              <a:rPr lang="en-US" b="1" kern="0" dirty="0" smtClean="0">
                <a:solidFill>
                  <a:srgbClr val="009999"/>
                </a:solidFill>
              </a:rPr>
              <a:t>charged particles</a:t>
            </a:r>
            <a:r>
              <a:rPr lang="en-US" kern="0" dirty="0" smtClean="0">
                <a:solidFill>
                  <a:srgbClr val="009999"/>
                </a:solidFill>
              </a:rPr>
              <a:t>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kern="0" dirty="0" smtClean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kern="0" dirty="0" smtClean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kern="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kern="0" dirty="0" smtClean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0" dirty="0" smtClean="0"/>
              <a:t>When atoms collide the charged particles “jiggle around” (accelerate), emitting a type of </a:t>
            </a:r>
            <a:r>
              <a:rPr lang="en-US" kern="0" dirty="0"/>
              <a:t>random </a:t>
            </a:r>
            <a:r>
              <a:rPr lang="en-US" kern="0" dirty="0" smtClean="0"/>
              <a:t>electromagnetic radiation called </a:t>
            </a:r>
            <a:r>
              <a:rPr lang="en-US" b="1" kern="0" dirty="0" smtClean="0"/>
              <a:t>thermal radiation</a:t>
            </a:r>
            <a:r>
              <a:rPr lang="en-US" kern="0" dirty="0" smtClean="0"/>
              <a:t>.</a:t>
            </a:r>
            <a:endParaRPr lang="en-US" kern="0" dirty="0"/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8" y="4437112"/>
            <a:ext cx="394190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http://www.thecanadiandaily.ca/wp-content/uploads/2012/11/our-sun-erup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101" y="4437112"/>
            <a:ext cx="368833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t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73198"/>
            <a:ext cx="3382392" cy="152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Types of EM Sources: </a:t>
            </a:r>
            <a:r>
              <a:rPr lang="en-US" sz="4000" dirty="0" smtClean="0">
                <a:solidFill>
                  <a:srgbClr val="7030A0"/>
                </a:solidFill>
              </a:rPr>
              <a:t>Thermal Radiation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" y="836712"/>
            <a:ext cx="9144000" cy="10081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/>
              <a:t>An object's thermal radiation spectrum depends on only one property: </a:t>
            </a:r>
            <a:r>
              <a:rPr lang="en-CA" kern="0" dirty="0" smtClean="0"/>
              <a:t>its </a:t>
            </a:r>
            <a:r>
              <a:rPr lang="en-CA" b="1" kern="0" dirty="0" smtClean="0"/>
              <a:t>temperature</a:t>
            </a:r>
            <a:r>
              <a:rPr lang="en-CA" kern="0" dirty="0" smtClean="0"/>
              <a:t>.</a:t>
            </a:r>
          </a:p>
        </p:txBody>
      </p:sp>
      <p:pic>
        <p:nvPicPr>
          <p:cNvPr id="7" name="Picture 10" descr="05_19_Figure_Un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2943"/>
          <a:stretch>
            <a:fillRect/>
          </a:stretch>
        </p:blipFill>
        <p:spPr bwMode="auto">
          <a:xfrm>
            <a:off x="754060" y="1852568"/>
            <a:ext cx="7850388" cy="488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41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Types of EM Sources: </a:t>
            </a:r>
            <a:r>
              <a:rPr lang="en-US" sz="4000" dirty="0" smtClean="0">
                <a:solidFill>
                  <a:srgbClr val="7030A0"/>
                </a:solidFill>
              </a:rPr>
              <a:t>Thermal Radiation</a:t>
            </a:r>
            <a:endParaRPr lang="en-US" sz="4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>
              <a:xfrm>
                <a:off x="1" y="836712"/>
                <a:ext cx="9144000" cy="230425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kern="0" dirty="0" smtClean="0"/>
                  <a:t>A </a:t>
                </a:r>
                <a:r>
                  <a:rPr lang="en-CA" b="1" kern="0" dirty="0" smtClean="0"/>
                  <a:t>hotter</a:t>
                </a:r>
                <a:r>
                  <a:rPr lang="en-CA" kern="0" dirty="0" smtClean="0"/>
                  <a:t> object is brightest at a </a:t>
                </a:r>
                <a:r>
                  <a:rPr lang="en-CA" b="1" kern="0" dirty="0" smtClean="0"/>
                  <a:t>shorter</a:t>
                </a:r>
                <a:r>
                  <a:rPr lang="en-CA" kern="0" dirty="0" smtClean="0"/>
                  <a:t> wavelength (or higher frequency, or higher energy):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kern="0" dirty="0" smtClean="0"/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b="0" i="0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lang="en-CA" b="0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b="0" i="0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nm</m:t>
                          </m:r>
                        </m:e>
                      </m:d>
                      <m:r>
                        <a:rPr lang="en-CA" b="0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b="0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b="0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2,900,000</m:t>
                          </m:r>
                        </m:num>
                        <m:den>
                          <m:r>
                            <a:rPr lang="en-CA" b="0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CA" b="0" i="1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b="0" i="0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K</m:t>
                              </m:r>
                            </m:e>
                          </m:d>
                        </m:den>
                      </m:f>
                      <m:r>
                        <a:rPr lang="en-CA" b="0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Wie</m:t>
                      </m:r>
                      <m:sSup>
                        <m:sSupPr>
                          <m:ctrlPr>
                            <a:rPr lang="en-CA" b="0" i="1" kern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b="0" i="0" kern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n</m:t>
                          </m:r>
                        </m:e>
                        <m:sup>
                          <m:r>
                            <a:rPr lang="en-CA" b="0" i="0" kern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s</m:t>
                      </m:r>
                      <m: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Law</m:t>
                      </m:r>
                      <m: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CA" kern="0" dirty="0">
                  <a:solidFill>
                    <a:srgbClr val="009999"/>
                  </a:solidFill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kern="0" dirty="0"/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836712"/>
                <a:ext cx="9144000" cy="2304256"/>
              </a:xfrm>
              <a:prstGeom prst="rect">
                <a:avLst/>
              </a:prstGeom>
              <a:blipFill rotWithShape="1">
                <a:blip r:embed="rId3"/>
                <a:stretch>
                  <a:fillRect l="-1333" t="-2381" r="-19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05_19_Figure_Unan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2943"/>
          <a:stretch>
            <a:fillRect/>
          </a:stretch>
        </p:blipFill>
        <p:spPr bwMode="auto">
          <a:xfrm>
            <a:off x="3529890" y="3165976"/>
            <a:ext cx="5434597" cy="33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3" b="571"/>
          <a:stretch/>
        </p:blipFill>
        <p:spPr bwMode="auto">
          <a:xfrm>
            <a:off x="245552" y="3165976"/>
            <a:ext cx="3160013" cy="1568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www.thecanadiandaily.ca/wp-content/uploads/2012/11/our-sun-erupt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2" b="14832"/>
          <a:stretch/>
        </p:blipFill>
        <p:spPr bwMode="auto">
          <a:xfrm>
            <a:off x="245552" y="4858164"/>
            <a:ext cx="3160013" cy="16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6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Types of EM Sources: </a:t>
            </a:r>
            <a:r>
              <a:rPr lang="en-US" sz="4000" dirty="0" smtClean="0">
                <a:solidFill>
                  <a:srgbClr val="7030A0"/>
                </a:solidFill>
              </a:rPr>
              <a:t>Thermal Radiation</a:t>
            </a:r>
            <a:endParaRPr lang="en-US" sz="4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>
              <a:xfrm>
                <a:off x="1" y="836712"/>
                <a:ext cx="9144000" cy="230425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kern="0" dirty="0" smtClean="0"/>
                  <a:t>A </a:t>
                </a:r>
                <a:r>
                  <a:rPr lang="en-CA" b="1" kern="0" dirty="0" smtClean="0"/>
                  <a:t>hotter</a:t>
                </a:r>
                <a:r>
                  <a:rPr lang="en-CA" kern="0" dirty="0" smtClean="0"/>
                  <a:t> object emits more thermal power (energy per second per square meter, added up over all wavelengths):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kern="0" dirty="0" smtClean="0"/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𝐹</m:t>
                      </m:r>
                      <m:r>
                        <a:rPr lang="en-CA" b="0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W</m:t>
                      </m:r>
                      <m:r>
                        <a:rPr lang="en-CA" b="0" i="0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m</m:t>
                      </m:r>
                      <m:r>
                        <a:rPr lang="en-CA" b="0" i="0" kern="0" baseline="30000" smtClean="0">
                          <a:solidFill>
                            <a:srgbClr val="7030A0"/>
                          </a:solidFill>
                          <a:latin typeface="Cambria Math"/>
                        </a:rPr>
                        <m:t>2</m:t>
                      </m:r>
                      <m:r>
                        <a:rPr lang="en-CA" b="0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)=</m:t>
                      </m:r>
                      <m:r>
                        <a:rPr lang="en-CA" b="0" i="1" kern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  <m:sSup>
                        <m:sSupPr>
                          <m:ctrlPr>
                            <a:rPr lang="en-CA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CA" b="0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sup>
                      </m:sSup>
                      <m:r>
                        <a:rPr lang="en-CA" b="0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Stefan</m:t>
                      </m:r>
                      <m: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Boltzmann</m:t>
                      </m:r>
                      <m: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Law</m:t>
                      </m:r>
                      <m:r>
                        <a:rPr lang="en-CA" b="0" i="0" kern="0" smtClean="0">
                          <a:solidFill>
                            <a:srgbClr val="009999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CA" kern="0" dirty="0">
                  <a:solidFill>
                    <a:srgbClr val="009999"/>
                  </a:solidFill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800" kern="0" dirty="0" smtClean="0"/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kern="0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CA" b="0" i="1" kern="0" smtClean="0">
                          <a:latin typeface="Cambria Math"/>
                          <a:ea typeface="Cambria Math"/>
                        </a:rPr>
                        <m:t>=5.67×</m:t>
                      </m:r>
                      <m:sSup>
                        <m:sSupPr>
                          <m:ctrlPr>
                            <a:rPr lang="en-CA" b="0" i="1" kern="0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b="0" i="1" kern="0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CA" b="0" i="1" kern="0" smtClean="0">
                              <a:latin typeface="Cambria Math"/>
                              <a:ea typeface="Cambria Math"/>
                            </a:rPr>
                            <m:t>−8</m:t>
                          </m:r>
                        </m:sup>
                      </m:sSup>
                      <m:r>
                        <a:rPr lang="en-CA" b="0" i="1" kern="0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latin typeface="Cambria Math"/>
                          <a:ea typeface="Cambria Math"/>
                        </a:rPr>
                        <m:t>W</m:t>
                      </m:r>
                      <m:r>
                        <a:rPr lang="en-CA" b="0" i="0" kern="0" smtClean="0">
                          <a:latin typeface="Cambria Math"/>
                          <a:ea typeface="Cambria Math"/>
                        </a:rPr>
                        <m:t>/(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latin typeface="Cambria Math"/>
                          <a:ea typeface="Cambria Math"/>
                        </a:rPr>
                        <m:t>m</m:t>
                      </m:r>
                      <m:r>
                        <a:rPr lang="en-CA" b="0" i="0" kern="0" baseline="30000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CA" b="0" i="0" kern="0" smtClean="0">
                          <a:latin typeface="Cambria Math"/>
                          <a:ea typeface="Cambria Math"/>
                        </a:rPr>
                        <m:t>K</m:t>
                      </m:r>
                      <m:r>
                        <a:rPr lang="en-CA" b="0" i="0" kern="0" baseline="30000" smtClean="0">
                          <a:latin typeface="Cambria Math"/>
                          <a:ea typeface="Cambria Math"/>
                        </a:rPr>
                        <m:t>4</m:t>
                      </m:r>
                      <m:r>
                        <a:rPr lang="en-CA" b="0" i="0" kern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CA" kern="0" dirty="0"/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836712"/>
                <a:ext cx="9144000" cy="2304256"/>
              </a:xfrm>
              <a:prstGeom prst="rect">
                <a:avLst/>
              </a:prstGeom>
              <a:blipFill rotWithShape="1">
                <a:blip r:embed="rId3"/>
                <a:stretch>
                  <a:fillRect l="-1333" t="-23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05_19_Figure_Unan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2943"/>
          <a:stretch>
            <a:fillRect/>
          </a:stretch>
        </p:blipFill>
        <p:spPr bwMode="auto">
          <a:xfrm>
            <a:off x="3529890" y="3165976"/>
            <a:ext cx="5434597" cy="33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3" b="571"/>
          <a:stretch/>
        </p:blipFill>
        <p:spPr bwMode="auto">
          <a:xfrm>
            <a:off x="245552" y="3165976"/>
            <a:ext cx="3160013" cy="1568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www.thecanadiandaily.ca/wp-content/uploads/2012/11/our-sun-erupt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2" b="14832"/>
          <a:stretch/>
        </p:blipFill>
        <p:spPr bwMode="auto">
          <a:xfrm>
            <a:off x="245552" y="4858164"/>
            <a:ext cx="3160013" cy="16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49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18728" y="-27384"/>
            <a:ext cx="7772400" cy="990600"/>
          </a:xfrm>
        </p:spPr>
        <p:txBody>
          <a:bodyPr/>
          <a:lstStyle/>
          <a:p>
            <a:pPr eaLnBrk="1" hangingPunct="1"/>
            <a:r>
              <a:rPr lang="en-CA" altLang="en-US" sz="4000" dirty="0" smtClean="0">
                <a:latin typeface="Calibri" panose="020F0502020204030204" pitchFamily="34" charset="0"/>
              </a:rPr>
              <a:t>Example 1:</a:t>
            </a:r>
            <a:endParaRPr lang="el-GR" altLang="en-US" sz="4000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836712"/>
                <a:ext cx="9144000" cy="6021288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Consider four sources with temperatures: </a:t>
                </a:r>
                <a:r>
                  <a:rPr lang="en-US" altLang="en-US" dirty="0">
                    <a:latin typeface="Calibri" panose="020F0502020204030204" pitchFamily="34" charset="0"/>
                  </a:rPr>
                  <a:t/>
                </a:r>
                <a:br>
                  <a:rPr lang="en-US" altLang="en-US" dirty="0">
                    <a:latin typeface="Calibri" panose="020F0502020204030204" pitchFamily="34" charset="0"/>
                  </a:rPr>
                </a:br>
                <a:r>
                  <a:rPr lang="en-US" altLang="en-US" dirty="0" smtClean="0">
                    <a:latin typeface="Calibri" panose="020F0502020204030204" pitchFamily="34" charset="0"/>
                  </a:rPr>
                  <a:t>50000K, 5000K, 500K, 50K.</a:t>
                </a:r>
              </a:p>
              <a:p>
                <a:pPr eaLnBrk="1" hangingPunct="1"/>
                <a:r>
                  <a:rPr lang="en-US" altLang="en-US" dirty="0">
                    <a:latin typeface="Calibri" panose="020F0502020204030204" pitchFamily="34" charset="0"/>
                  </a:rPr>
                  <a:t>W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hat is the wavelength at which each is the brightest?</a:t>
                </a:r>
              </a:p>
              <a:p>
                <a:pPr marL="0" indent="0" eaLnBrk="1" hangingPunct="1">
                  <a:buNone/>
                </a:pPr>
                <a:endParaRPr lang="en-US" altLang="en-US" sz="800" dirty="0" smtClean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nm</m:t>
                          </m:r>
                        </m:e>
                      </m:d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2,900,000</m:t>
                          </m:r>
                        </m:num>
                        <m:den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CA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K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en-US" dirty="0" smtClean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80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836712"/>
                <a:ext cx="9144000" cy="6021288"/>
              </a:xfrm>
              <a:blipFill rotWithShape="1">
                <a:blip r:embed="rId3"/>
                <a:stretch>
                  <a:fillRect l="-1133" t="-9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" descr="05_19_Figure_Unan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2943"/>
          <a:stretch>
            <a:fillRect/>
          </a:stretch>
        </p:blipFill>
        <p:spPr bwMode="auto">
          <a:xfrm>
            <a:off x="1979712" y="3501008"/>
            <a:ext cx="5159366" cy="321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3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18728" y="-27384"/>
            <a:ext cx="7772400" cy="990600"/>
          </a:xfrm>
        </p:spPr>
        <p:txBody>
          <a:bodyPr/>
          <a:lstStyle/>
          <a:p>
            <a:pPr eaLnBrk="1" hangingPunct="1"/>
            <a:r>
              <a:rPr lang="en-CA" altLang="en-US" sz="4000" dirty="0" smtClean="0">
                <a:latin typeface="Calibri" panose="020F0502020204030204" pitchFamily="34" charset="0"/>
              </a:rPr>
              <a:t>Example 1:</a:t>
            </a:r>
            <a:endParaRPr lang="el-GR" altLang="en-US" sz="4000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836712"/>
                <a:ext cx="9144000" cy="360040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Consider four sources with temperatures: </a:t>
                </a:r>
                <a:r>
                  <a:rPr lang="en-US" altLang="en-US" dirty="0">
                    <a:latin typeface="Calibri" panose="020F0502020204030204" pitchFamily="34" charset="0"/>
                  </a:rPr>
                  <a:t/>
                </a:r>
                <a:br>
                  <a:rPr lang="en-US" altLang="en-US" dirty="0">
                    <a:latin typeface="Calibri" panose="020F0502020204030204" pitchFamily="34" charset="0"/>
                  </a:rPr>
                </a:br>
                <a:r>
                  <a:rPr lang="en-US" altLang="en-US" dirty="0" smtClean="0">
                    <a:latin typeface="Calibri" panose="020F0502020204030204" pitchFamily="34" charset="0"/>
                  </a:rPr>
                  <a:t>50000K, 5000K, 500K, 50K.</a:t>
                </a:r>
              </a:p>
              <a:p>
                <a:pPr eaLnBrk="1" hangingPunct="1"/>
                <a:r>
                  <a:rPr lang="en-US" altLang="en-US" dirty="0">
                    <a:latin typeface="Calibri" panose="020F0502020204030204" pitchFamily="34" charset="0"/>
                  </a:rPr>
                  <a:t>W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hat is the wavelength at which each is the brightest?</a:t>
                </a:r>
              </a:p>
              <a:p>
                <a:pPr marL="0" indent="0" eaLnBrk="1" hangingPunct="1">
                  <a:buNone/>
                </a:pPr>
                <a:endParaRPr lang="en-US" altLang="en-US" sz="800" dirty="0" smtClean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nm</m:t>
                          </m:r>
                        </m:e>
                      </m:d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2,900,000</m:t>
                          </m:r>
                        </m:num>
                        <m:den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𝑇</m:t>
                          </m:r>
                          <m:d>
                            <m:dPr>
                              <m:ctrlPr>
                                <a:rPr lang="en-CA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K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en-US" dirty="0" smtClean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8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From Wien’s Law: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009999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009999"/>
                            </a:solid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>
                            <a:solidFill>
                              <a:srgbClr val="009999"/>
                            </a:solidFill>
                            <a:latin typeface="Cambria Math"/>
                          </a:rPr>
                          <m:t>max</m:t>
                        </m:r>
                      </m:sub>
                    </m:sSub>
                    <m:r>
                      <a:rPr lang="en-CA" b="0" i="1" smtClean="0">
                        <a:solidFill>
                          <a:srgbClr val="009999"/>
                        </a:solidFill>
                        <a:latin typeface="Cambria Math"/>
                      </a:rPr>
                      <m:t>=58</m:t>
                    </m:r>
                  </m:oMath>
                </a14:m>
                <a:r>
                  <a:rPr lang="en-US" altLang="en-US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nm (UV),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58</m:t>
                    </m:r>
                    <m:r>
                      <a:rPr lang="en-CA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 nm 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(visible),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58</m:t>
                    </m:r>
                    <m:r>
                      <a:rPr lang="en-CA" b="0" i="1" smtClean="0">
                        <a:latin typeface="Cambria Math"/>
                      </a:rPr>
                      <m:t>00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 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nm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/>
                      </a:rPr>
                      <m:t>=</m:t>
                    </m:r>
                    <m:r>
                      <a:rPr lang="en-CA" i="1">
                        <a:latin typeface="Cambria Math"/>
                      </a:rPr>
                      <m:t>5</m:t>
                    </m:r>
                    <m:r>
                      <a:rPr lang="en-CA" b="0" i="1" smtClean="0">
                        <a:latin typeface="Cambria Math"/>
                      </a:rPr>
                      <m:t>.</m:t>
                    </m:r>
                    <m:r>
                      <a:rPr lang="en-CA" i="1">
                        <a:latin typeface="Cambria Math"/>
                      </a:rPr>
                      <m:t>8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 </a:t>
                </a:r>
                <a:r>
                  <a:rPr lang="el-GR" altLang="ja-JP" dirty="0" smtClean="0">
                    <a:latin typeface="Calibri" panose="020F0502020204030204" pitchFamily="34" charset="0"/>
                  </a:rPr>
                  <a:t>μ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m (IR),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/>
                      </a:rPr>
                      <m:t>0.0</m:t>
                    </m:r>
                    <m:r>
                      <a:rPr lang="en-CA" i="1">
                        <a:latin typeface="Cambria Math"/>
                      </a:rPr>
                      <m:t>58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 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mm (mm).</a:t>
                </a:r>
              </a:p>
            </p:txBody>
          </p:sp>
        </mc:Choice>
        <mc:Fallback xmlns=""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836712"/>
                <a:ext cx="9144000" cy="3600400"/>
              </a:xfrm>
              <a:blipFill rotWithShape="1">
                <a:blip r:embed="rId3"/>
                <a:stretch>
                  <a:fillRect l="-1133" t="-1523" b="-33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7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18728" y="-27384"/>
            <a:ext cx="7772400" cy="990600"/>
          </a:xfrm>
        </p:spPr>
        <p:txBody>
          <a:bodyPr/>
          <a:lstStyle/>
          <a:p>
            <a:pPr eaLnBrk="1" hangingPunct="1"/>
            <a:r>
              <a:rPr lang="en-CA" altLang="en-US" sz="4000" dirty="0" smtClean="0">
                <a:latin typeface="Calibri" panose="020F0502020204030204" pitchFamily="34" charset="0"/>
              </a:rPr>
              <a:t>Example 1:</a:t>
            </a:r>
            <a:endParaRPr lang="el-GR" altLang="en-US" sz="4000" dirty="0" smtClean="0">
              <a:latin typeface="Calibri" panose="020F0502020204030204" pitchFamily="34" charset="0"/>
            </a:endParaRP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712"/>
            <a:ext cx="5796136" cy="2340461"/>
          </a:xfrm>
        </p:spPr>
        <p:txBody>
          <a:bodyPr/>
          <a:lstStyle/>
          <a:p>
            <a:pPr eaLnBrk="1" hangingPunct="1"/>
            <a:r>
              <a:rPr lang="en-CA" altLang="en-US" dirty="0" smtClean="0">
                <a:latin typeface="Calibri" panose="020F0502020204030204" pitchFamily="34" charset="0"/>
              </a:rPr>
              <a:t>Different types of objects in space are brightest at different wavelengths. Telescopes and detectors are designed to operate in different wavelength ranges.</a:t>
            </a:r>
          </a:p>
        </p:txBody>
      </p:sp>
      <p:pic>
        <p:nvPicPr>
          <p:cNvPr id="18440" name="Picture 8" descr="N4736 Op/U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3097"/>
            <a:ext cx="3294604" cy="25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649" y="4293097"/>
            <a:ext cx="4386654" cy="2564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7508" y="3306770"/>
            <a:ext cx="9144000" cy="98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CA" altLang="en-US" kern="0" dirty="0" smtClean="0">
                <a:latin typeface="Calibri" panose="020F0502020204030204" pitchFamily="34" charset="0"/>
              </a:rPr>
              <a:t>Viewing the same object in different wavelength ranges reveals new information.  </a:t>
            </a:r>
            <a:endParaRPr lang="en-US" altLang="en-US" kern="0" dirty="0" smtClean="0">
              <a:latin typeface="Calibri" panose="020F0502020204030204" pitchFamily="34" charset="0"/>
            </a:endParaRPr>
          </a:p>
        </p:txBody>
      </p:sp>
      <p:pic>
        <p:nvPicPr>
          <p:cNvPr id="27652" name="Picture 4" descr="http://1.bp.blogspot.com/_nD_R3gXtq2Y/TOu7Vj_R0XI/AAAAAAAAAlE/cZMKg8JE2Kw/s1600/178941main_Orion_vis-ir_l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209" y="836712"/>
            <a:ext cx="3617303" cy="24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3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5496" y="764704"/>
            <a:ext cx="9108504" cy="609329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Light</a:t>
            </a:r>
            <a:endParaRPr lang="en-CA" dirty="0">
              <a:latin typeface="Calibri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Electric &amp; </a:t>
            </a:r>
            <a:r>
              <a:rPr lang="en-CA" dirty="0">
                <a:latin typeface="Calibri"/>
              </a:rPr>
              <a:t>m</a:t>
            </a:r>
            <a:r>
              <a:rPr lang="en-CA" dirty="0" smtClean="0">
                <a:latin typeface="Calibri"/>
              </a:rPr>
              <a:t>agnetic fields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Electromagnetic waves &amp; electromagnetic spectrum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Matter</a:t>
            </a:r>
            <a:endParaRPr lang="en-CA" dirty="0">
              <a:latin typeface="Calibri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>
                <a:latin typeface="Calibri"/>
              </a:rPr>
              <a:t>Interaction between electromagnetism and </a:t>
            </a:r>
            <a:r>
              <a:rPr lang="en-CA" dirty="0" smtClean="0">
                <a:latin typeface="Calibri"/>
              </a:rPr>
              <a:t>matter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Electromagnetic sources &amp; spectra: thermal, atomic/ molecular </a:t>
            </a:r>
            <a:r>
              <a:rPr lang="en-CA" dirty="0">
                <a:latin typeface="Calibri"/>
              </a:rPr>
              <a:t>emission/absorption line spectra</a:t>
            </a:r>
            <a:r>
              <a:rPr lang="en-CA" dirty="0" smtClean="0">
                <a:latin typeface="Calibri"/>
              </a:rPr>
              <a:t>, synchrotron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>
                <a:latin typeface="Calibri"/>
              </a:rPr>
              <a:t>Doppler </a:t>
            </a:r>
            <a:r>
              <a:rPr lang="en-CA" dirty="0" smtClean="0">
                <a:latin typeface="Calibri"/>
              </a:rPr>
              <a:t>effect: Measuring speed and rotation of objects</a:t>
            </a:r>
            <a:endParaRPr lang="en-CA" dirty="0"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dirty="0" smtClean="0">
                <a:latin typeface="Calibri"/>
              </a:rPr>
              <a:t>Telescopes</a:t>
            </a:r>
            <a:endParaRPr lang="en-CA" dirty="0">
              <a:latin typeface="Calibri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Light collecting area and angular resolution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Refraction vs. reflecting telescopes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Imaging, spectroscopy, and time monitoring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Atmospheric effects, </a:t>
            </a:r>
            <a:r>
              <a:rPr lang="en-CA" dirty="0">
                <a:latin typeface="Calibri"/>
              </a:rPr>
              <a:t>adaptive </a:t>
            </a:r>
            <a:r>
              <a:rPr lang="en-CA" dirty="0" smtClean="0">
                <a:latin typeface="Calibri"/>
              </a:rPr>
              <a:t>optics, space telescopes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CA" dirty="0" smtClean="0">
                <a:latin typeface="Calibri"/>
              </a:rPr>
              <a:t>Interferometry 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dirty="0" smtClean="0">
              <a:latin typeface="Calibri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en-US" sz="4000" dirty="0" smtClean="0"/>
              <a:t>Light, Matter, and Telescopes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884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18728" y="-27384"/>
            <a:ext cx="7772400" cy="990600"/>
          </a:xfrm>
        </p:spPr>
        <p:txBody>
          <a:bodyPr/>
          <a:lstStyle/>
          <a:p>
            <a:pPr eaLnBrk="1" hangingPunct="1"/>
            <a:r>
              <a:rPr lang="en-CA" altLang="en-US" sz="4000" dirty="0" smtClean="0">
                <a:latin typeface="Calibri" panose="020F0502020204030204" pitchFamily="34" charset="0"/>
              </a:rPr>
              <a:t>Example 2:</a:t>
            </a:r>
            <a:endParaRPr lang="el-GR" altLang="en-US" sz="4000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836712"/>
                <a:ext cx="9144000" cy="2088232"/>
              </a:xfrm>
            </p:spPr>
            <p:txBody>
              <a:bodyPr/>
              <a:lstStyle/>
              <a:p>
                <a:pPr eaLnBrk="1" hangingPunct="1"/>
                <a:r>
                  <a:rPr lang="en-CA" altLang="en-US" dirty="0" smtClean="0">
                    <a:latin typeface="Calibri" panose="020F0502020204030204" pitchFamily="34" charset="0"/>
                  </a:rPr>
                  <a:t>Two stars have the </a:t>
                </a:r>
                <a:r>
                  <a:rPr lang="en-CA" altLang="en-US" b="1" dirty="0" smtClean="0">
                    <a:latin typeface="Calibri" panose="020F0502020204030204" pitchFamily="34" charset="0"/>
                  </a:rPr>
                  <a:t>same temperature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, </a:t>
                </a:r>
                <a:r>
                  <a:rPr lang="en-CA" altLang="en-US" dirty="0">
                    <a:latin typeface="Calibri" panose="020F0502020204030204" pitchFamily="34" charset="0"/>
                  </a:rPr>
                  <a:t>but one is observed to emit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energy at </a:t>
                </a:r>
                <a14:m>
                  <m:oMath xmlns:m="http://schemas.openxmlformats.org/officeDocument/2006/math">
                    <m:r>
                      <a:rPr lang="en-CA" altLang="en-US" i="1" dirty="0" smtClean="0">
                        <a:latin typeface="Cambria Math"/>
                      </a:rPr>
                      <m:t>10,000 </m:t>
                    </m:r>
                  </m:oMath>
                </a14:m>
                <a:r>
                  <a:rPr lang="en-CA" altLang="en-US" dirty="0">
                    <a:latin typeface="Calibri" panose="020F0502020204030204" pitchFamily="34" charset="0"/>
                  </a:rPr>
                  <a:t>times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the rate of </a:t>
                </a:r>
                <a:r>
                  <a:rPr lang="en-CA" altLang="en-US" dirty="0">
                    <a:latin typeface="Calibri" panose="020F0502020204030204" pitchFamily="34" charset="0"/>
                  </a:rPr>
                  <a:t>the other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. How </a:t>
                </a:r>
                <a:r>
                  <a:rPr lang="en-CA" altLang="en-US" dirty="0">
                    <a:latin typeface="Calibri" panose="020F0502020204030204" pitchFamily="34" charset="0"/>
                  </a:rPr>
                  <a:t>can we explain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this difference?</a:t>
                </a:r>
                <a:endParaRPr lang="en-CA" altLang="en-US" dirty="0">
                  <a:latin typeface="Calibri" panose="020F0502020204030204" pitchFamily="34" charset="0"/>
                </a:endParaRPr>
              </a:p>
              <a:p>
                <a:pPr eaLnBrk="1" hangingPunct="1"/>
                <a:endParaRPr lang="en-CA" altLang="en-US" sz="800" dirty="0" smtClean="0">
                  <a:latin typeface="Calibri" panose="020F0502020204030204" pitchFamily="34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𝐹</m:t>
                      </m:r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>
                          <a:solidFill>
                            <a:srgbClr val="7030A0"/>
                          </a:solidFill>
                          <a:latin typeface="Cambria Math"/>
                        </a:rPr>
                        <m:t>W</m:t>
                      </m:r>
                      <m:r>
                        <a:rPr lang="en-CA">
                          <a:solidFill>
                            <a:srgbClr val="7030A0"/>
                          </a:solidFill>
                          <a:latin typeface="Cambria Math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CA">
                          <a:solidFill>
                            <a:srgbClr val="7030A0"/>
                          </a:solidFill>
                          <a:latin typeface="Cambria Math"/>
                        </a:rPr>
                        <m:t>m</m:t>
                      </m:r>
                      <m:r>
                        <a:rPr lang="en-CA" baseline="30000">
                          <a:solidFill>
                            <a:srgbClr val="7030A0"/>
                          </a:solidFill>
                          <a:latin typeface="Cambria Math"/>
                        </a:rPr>
                        <m:t>2</m:t>
                      </m:r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)=</m:t>
                      </m:r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  <m:sSup>
                        <m:sSup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sup>
                      </m:sSup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CA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>
                          <a:latin typeface="Cambria Math"/>
                        </a:rPr>
                        <m:t>Stefan</m:t>
                      </m:r>
                      <m:r>
                        <a:rPr lang="en-CA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>
                          <a:latin typeface="Cambria Math"/>
                        </a:rPr>
                        <m:t>Boltzmann</m:t>
                      </m:r>
                      <m:r>
                        <a:rPr lang="en-CA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>
                          <a:latin typeface="Cambria Math"/>
                        </a:rPr>
                        <m:t>Law</m:t>
                      </m:r>
                      <m:r>
                        <a:rPr lang="en-CA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  <a:p>
                <a:pPr marL="0" indent="0" eaLnBrk="1" hangingPunct="1">
                  <a:buNone/>
                </a:pPr>
                <a:endParaRPr lang="en-CA" altLang="en-US" sz="80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836712"/>
                <a:ext cx="9144000" cy="2088232"/>
              </a:xfrm>
              <a:blipFill rotWithShape="1">
                <a:blip r:embed="rId3"/>
                <a:stretch>
                  <a:fillRect l="-1133" t="-2624" r="-18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8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18728" y="-27384"/>
            <a:ext cx="7772400" cy="990600"/>
          </a:xfrm>
        </p:spPr>
        <p:txBody>
          <a:bodyPr/>
          <a:lstStyle/>
          <a:p>
            <a:pPr eaLnBrk="1" hangingPunct="1"/>
            <a:r>
              <a:rPr lang="en-CA" altLang="en-US" sz="4000" dirty="0" smtClean="0">
                <a:latin typeface="Calibri" panose="020F0502020204030204" pitchFamily="34" charset="0"/>
              </a:rPr>
              <a:t>Example 2:</a:t>
            </a:r>
            <a:endParaRPr lang="el-GR" altLang="en-US" sz="4000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836712"/>
                <a:ext cx="9144000" cy="6021288"/>
              </a:xfrm>
            </p:spPr>
            <p:txBody>
              <a:bodyPr/>
              <a:lstStyle/>
              <a:p>
                <a:pPr eaLnBrk="1" hangingPunct="1"/>
                <a:r>
                  <a:rPr lang="en-CA" altLang="en-US" dirty="0" smtClean="0">
                    <a:latin typeface="Calibri" panose="020F0502020204030204" pitchFamily="34" charset="0"/>
                  </a:rPr>
                  <a:t>Two stars have the </a:t>
                </a:r>
                <a:r>
                  <a:rPr lang="en-CA" altLang="en-US" b="1" dirty="0" smtClean="0">
                    <a:latin typeface="Calibri" panose="020F0502020204030204" pitchFamily="34" charset="0"/>
                  </a:rPr>
                  <a:t>same temperature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, </a:t>
                </a:r>
                <a:r>
                  <a:rPr lang="en-CA" altLang="en-US" dirty="0">
                    <a:latin typeface="Calibri" panose="020F0502020204030204" pitchFamily="34" charset="0"/>
                  </a:rPr>
                  <a:t>but one is observed to emit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energy at </a:t>
                </a:r>
                <a14:m>
                  <m:oMath xmlns:m="http://schemas.openxmlformats.org/officeDocument/2006/math">
                    <m:r>
                      <a:rPr lang="en-CA" altLang="en-US" i="1" dirty="0" smtClean="0">
                        <a:latin typeface="Cambria Math"/>
                      </a:rPr>
                      <m:t>10,000 </m:t>
                    </m:r>
                  </m:oMath>
                </a14:m>
                <a:r>
                  <a:rPr lang="en-CA" altLang="en-US" dirty="0">
                    <a:latin typeface="Calibri" panose="020F0502020204030204" pitchFamily="34" charset="0"/>
                  </a:rPr>
                  <a:t>times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the rate of </a:t>
                </a:r>
                <a:r>
                  <a:rPr lang="en-CA" altLang="en-US" dirty="0">
                    <a:latin typeface="Calibri" panose="020F0502020204030204" pitchFamily="34" charset="0"/>
                  </a:rPr>
                  <a:t>the other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. How </a:t>
                </a:r>
                <a:r>
                  <a:rPr lang="en-CA" altLang="en-US" dirty="0">
                    <a:latin typeface="Calibri" panose="020F0502020204030204" pitchFamily="34" charset="0"/>
                  </a:rPr>
                  <a:t>can we explain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this difference?</a:t>
                </a:r>
                <a:endParaRPr lang="en-CA" altLang="en-US" dirty="0">
                  <a:latin typeface="Calibri" panose="020F0502020204030204" pitchFamily="34" charset="0"/>
                </a:endParaRPr>
              </a:p>
              <a:p>
                <a:pPr eaLnBrk="1" hangingPunct="1"/>
                <a:endParaRPr lang="en-CA" altLang="en-US" sz="800" dirty="0" smtClean="0">
                  <a:latin typeface="Calibri" panose="020F0502020204030204" pitchFamily="34" charset="0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𝐹</m:t>
                      </m:r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>
                          <a:solidFill>
                            <a:srgbClr val="7030A0"/>
                          </a:solidFill>
                          <a:latin typeface="Cambria Math"/>
                        </a:rPr>
                        <m:t>W</m:t>
                      </m:r>
                      <m:r>
                        <a:rPr lang="en-CA">
                          <a:solidFill>
                            <a:srgbClr val="7030A0"/>
                          </a:solidFill>
                          <a:latin typeface="Cambria Math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CA">
                          <a:solidFill>
                            <a:srgbClr val="7030A0"/>
                          </a:solidFill>
                          <a:latin typeface="Cambria Math"/>
                        </a:rPr>
                        <m:t>m</m:t>
                      </m:r>
                      <m:r>
                        <a:rPr lang="en-CA" baseline="30000">
                          <a:solidFill>
                            <a:srgbClr val="7030A0"/>
                          </a:solidFill>
                          <a:latin typeface="Cambria Math"/>
                        </a:rPr>
                        <m:t>2</m:t>
                      </m:r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)=</m:t>
                      </m:r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  <m:sSup>
                        <m:sSupPr>
                          <m:ctrlP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CA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sup>
                      </m:sSup>
                      <m:r>
                        <a:rPr lang="en-CA" i="1">
                          <a:solidFill>
                            <a:srgbClr val="7030A0"/>
                          </a:solidFill>
                          <a:latin typeface="Cambria Math"/>
                        </a:rPr>
                        <m:t>    </m:t>
                      </m:r>
                      <m:r>
                        <a:rPr lang="en-CA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>
                          <a:latin typeface="Cambria Math"/>
                        </a:rPr>
                        <m:t>Stefan</m:t>
                      </m:r>
                      <m:r>
                        <a:rPr lang="en-CA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>
                          <a:latin typeface="Cambria Math"/>
                        </a:rPr>
                        <m:t>Boltzmann</m:t>
                      </m:r>
                      <m:r>
                        <a:rPr lang="en-CA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>
                          <a:latin typeface="Cambria Math"/>
                        </a:rPr>
                        <m:t>Law</m:t>
                      </m:r>
                      <m:r>
                        <a:rPr lang="en-CA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  <a:p>
                <a:pPr marL="0" indent="0" eaLnBrk="1" hangingPunct="1">
                  <a:buNone/>
                </a:pPr>
                <a:endParaRPr lang="en-CA" altLang="en-US" sz="8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CA" altLang="en-US" b="0" i="1" smtClean="0">
                        <a:latin typeface="Cambria Math"/>
                      </a:rPr>
                      <m:t>𝐹</m:t>
                    </m:r>
                    <m:r>
                      <a:rPr lang="en-CA" alt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CA" altLang="en-US" dirty="0" smtClean="0">
                    <a:latin typeface="Calibri" panose="020F0502020204030204" pitchFamily="34" charset="0"/>
                  </a:rPr>
                  <a:t> energy/second</a:t>
                </a:r>
                <a:r>
                  <a:rPr lang="en-CA" altLang="en-US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/area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en-US" i="1" dirty="0" smtClean="0">
                        <a:latin typeface="Cambria Math"/>
                      </a:rPr>
                      <m:t>= </m:t>
                    </m:r>
                    <m:r>
                      <a:rPr lang="en-CA" altLang="en-US" i="1" dirty="0" smtClean="0">
                        <a:latin typeface="Cambria Math"/>
                      </a:rPr>
                      <m:t>𝜎</m:t>
                    </m:r>
                    <m:sSup>
                      <m:sSupPr>
                        <m:ctrlPr>
                          <a:rPr lang="en-CA" altLang="en-US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CA" alt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CA" altLang="en-US" b="0" i="1" dirty="0" smtClean="0">
                            <a:latin typeface="Cambria Math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A" altLang="en-US" dirty="0" smtClean="0">
                    <a:latin typeface="Calibri" panose="020F0502020204030204" pitchFamily="34" charset="0"/>
                  </a:rPr>
                  <a:t>, so </a:t>
                </a:r>
                <a:r>
                  <a:rPr lang="en-CA" altLang="en-US" dirty="0">
                    <a:latin typeface="Calibri" panose="020F0502020204030204" pitchFamily="34" charset="0"/>
                  </a:rPr>
                  <a:t>the difference must be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in </a:t>
                </a:r>
                <a:r>
                  <a:rPr lang="en-CA" altLang="en-US" dirty="0">
                    <a:latin typeface="Calibri" panose="020F0502020204030204" pitchFamily="34" charset="0"/>
                  </a:rPr>
                  <a:t>the </a:t>
                </a:r>
                <a:r>
                  <a:rPr lang="en-CA" altLang="en-US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total surface area </a:t>
                </a:r>
                <a:r>
                  <a:rPr lang="en-CA" altLang="en-US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CA" altLang="en-US" i="1" dirty="0">
                        <a:solidFill>
                          <a:srgbClr val="009999"/>
                        </a:solidFill>
                        <a:latin typeface="Cambria Math"/>
                      </a:rPr>
                      <m:t>𝐴</m:t>
                    </m:r>
                    <m:r>
                      <a:rPr lang="en-CA" altLang="en-US" i="1" dirty="0">
                        <a:solidFill>
                          <a:srgbClr val="009999"/>
                        </a:solidFill>
                        <a:latin typeface="Cambria Math"/>
                      </a:rPr>
                      <m:t>=4</m:t>
                    </m:r>
                    <m:r>
                      <a:rPr lang="en-CA" altLang="en-US" i="1" dirty="0">
                        <a:solidFill>
                          <a:srgbClr val="009999"/>
                        </a:solidFill>
                        <a:latin typeface="Cambria Math"/>
                      </a:rPr>
                      <m:t>𝜋</m:t>
                    </m:r>
                    <m:sSup>
                      <m:sSupPr>
                        <m:ctrlPr>
                          <a:rPr lang="en-CA" altLang="en-US" i="1" dirty="0">
                            <a:solidFill>
                              <a:srgbClr val="009999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CA" altLang="en-US" i="1" dirty="0">
                            <a:solidFill>
                              <a:srgbClr val="009999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CA" altLang="en-US" i="1" dirty="0">
                            <a:solidFill>
                              <a:srgbClr val="009999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altLang="en-US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)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of the two stars.</a:t>
                </a:r>
              </a:p>
              <a:p>
                <a:pPr eaLnBrk="1" hangingPunct="1"/>
                <a:r>
                  <a:rPr lang="en-CA" altLang="en-US" dirty="0" smtClean="0">
                    <a:latin typeface="Calibri" panose="020F0502020204030204" pitchFamily="34" charset="0"/>
                  </a:rPr>
                  <a:t>Energy/second </a:t>
                </a:r>
                <a14:m>
                  <m:oMath xmlns:m="http://schemas.openxmlformats.org/officeDocument/2006/math">
                    <m:r>
                      <a:rPr lang="en-CA" alt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CA" altLang="en-US" dirty="0" smtClean="0">
                    <a:latin typeface="Calibri" panose="020F0502020204030204" pitchFamily="34" charset="0"/>
                  </a:rPr>
                  <a:t> area x (energy/second/area) </a:t>
                </a:r>
                <a14:m>
                  <m:oMath xmlns:m="http://schemas.openxmlformats.org/officeDocument/2006/math">
                    <m:r>
                      <a:rPr lang="en-CA" altLang="en-US" b="0" i="0" dirty="0" smtClean="0">
                        <a:latin typeface="Cambria Math"/>
                      </a:rPr>
                      <m:t>=</m:t>
                    </m:r>
                    <m:r>
                      <a:rPr lang="en-CA" altLang="en-US" i="1" dirty="0">
                        <a:latin typeface="Cambria Math"/>
                      </a:rPr>
                      <m:t>4</m:t>
                    </m:r>
                    <m:r>
                      <a:rPr lang="en-CA" altLang="en-US" i="1" dirty="0">
                        <a:latin typeface="Cambria Math"/>
                      </a:rPr>
                      <m:t>𝜋</m:t>
                    </m:r>
                    <m:sSup>
                      <m:sSupPr>
                        <m:ctrlPr>
                          <a:rPr lang="en-CA" altLang="en-US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CA" altLang="en-US" i="1" dirty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CA" altLang="en-US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CA" altLang="en-US" i="1" dirty="0" smtClean="0">
                        <a:latin typeface="Cambria Math"/>
                      </a:rPr>
                      <m:t>𝜎</m:t>
                    </m:r>
                    <m:sSup>
                      <m:sSupPr>
                        <m:ctrlPr>
                          <a:rPr lang="en-CA" altLang="en-US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CA" alt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CA" altLang="en-US" b="0" i="1" dirty="0" smtClean="0">
                            <a:latin typeface="Cambria Math"/>
                          </a:rPr>
                          <m:t>4</m:t>
                        </m:r>
                      </m:sup>
                    </m:sSup>
                  </m:oMath>
                </a14:m>
                <a:endParaRPr lang="en-CA" altLang="en-US" dirty="0" smtClean="0">
                  <a:latin typeface="Calibri" panose="020F0502020204030204" pitchFamily="34" charset="0"/>
                </a:endParaRPr>
              </a:p>
              <a:p>
                <a:pPr eaLnBrk="1" hangingPunct="1"/>
                <a:endParaRPr lang="en-CA" altLang="en-US" sz="800" dirty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en-US" b="0" i="1" smtClean="0">
                          <a:latin typeface="Cambria Math"/>
                        </a:rPr>
                        <m:t>10,000=</m:t>
                      </m:r>
                      <m:f>
                        <m:fPr>
                          <m:ctrlPr>
                            <a:rPr lang="en-CA" alt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altLang="en-US" i="1" dirty="0">
                              <a:latin typeface="Cambria Math"/>
                            </a:rPr>
                            <m:t>4</m:t>
                          </m:r>
                          <m:r>
                            <a:rPr lang="en-CA" altLang="en-US" i="1" dirty="0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altLang="en-US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CA" altLang="en-US" i="1" dirty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CA" altLang="en-US" i="1" dirty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altLang="en-US" i="1" dirty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CA" altLang="en-US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altLang="en-US" i="1" dirty="0" smtClean="0">
                              <a:latin typeface="Cambria Math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CA" altLang="en-US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altLang="en-US" i="1" dirty="0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CA" altLang="en-US" i="1" dirty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CA" altLang="en-US" i="1" dirty="0">
                              <a:latin typeface="Cambria Math"/>
                            </a:rPr>
                            <m:t>4</m:t>
                          </m:r>
                          <m:r>
                            <a:rPr lang="en-CA" altLang="en-US" i="1" dirty="0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altLang="en-US" i="1" dirty="0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CA" altLang="en-US" i="1" dirty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CA" altLang="en-US" i="1" dirty="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altLang="en-US" b="0" i="1" dirty="0" smtClean="0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lang="en-CA" altLang="en-US" i="1" dirty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altLang="en-US" i="1" dirty="0">
                              <a:latin typeface="Cambria Math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CA" altLang="en-US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altLang="en-US" i="1" dirty="0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CA" altLang="en-US" i="1" dirty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CA" altLang="en-US" i="1">
                          <a:latin typeface="Cambria Math"/>
                        </a:rPr>
                        <m:t>⇒</m:t>
                      </m:r>
                      <m:f>
                        <m:fPr>
                          <m:ctrlPr>
                            <a:rPr lang="en-CA" altLang="en-US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sub>
                            <m:sup/>
                          </m:sSubSup>
                        </m:num>
                        <m:den>
                          <m:sSubSup>
                            <m:sSubSup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sub>
                            <m:sup/>
                          </m:sSubSup>
                        </m:den>
                      </m:f>
                      <m:r>
                        <a:rPr lang="en-CA" alt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altLang="en-US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CA" altLang="en-US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10,000</m:t>
                          </m:r>
                        </m:e>
                      </m:rad>
                      <m:r>
                        <a:rPr lang="en-CA" alt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=100</m:t>
                      </m:r>
                    </m:oMath>
                  </m:oMathPara>
                </a14:m>
                <a:endParaRPr lang="en-CA" altLang="en-US" dirty="0" smtClean="0">
                  <a:latin typeface="Calibri" panose="020F0502020204030204" pitchFamily="34" charset="0"/>
                </a:endParaRPr>
              </a:p>
              <a:p>
                <a:pPr eaLnBrk="1" hangingPunct="1"/>
                <a:endParaRPr lang="en-CA" altLang="en-US" sz="800" dirty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r>
                  <a:rPr lang="en-CA" altLang="en-US" dirty="0" smtClean="0"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r>
                      <a:rPr lang="en-CA" altLang="en-US" i="1" smtClean="0">
                        <a:latin typeface="Cambria Math"/>
                        <a:ea typeface="Cambria Math"/>
                      </a:rPr>
                      <m:t>∴</m:t>
                    </m:r>
                  </m:oMath>
                </a14:m>
                <a:r>
                  <a:rPr lang="en-CA" altLang="en-US" dirty="0" smtClean="0">
                    <a:latin typeface="Calibri" panose="020F0502020204030204" pitchFamily="34" charset="0"/>
                  </a:rPr>
                  <a:t> the </a:t>
                </a:r>
                <a:r>
                  <a:rPr lang="en-CA" altLang="en-US" dirty="0">
                    <a:latin typeface="Calibri" panose="020F0502020204030204" pitchFamily="34" charset="0"/>
                  </a:rPr>
                  <a:t>more luminous star has a radius 100 times </a:t>
                </a:r>
                <a:r>
                  <a:rPr lang="en-CA" altLang="en-US" dirty="0" smtClean="0">
                    <a:latin typeface="Calibri" panose="020F0502020204030204" pitchFamily="34" charset="0"/>
                  </a:rPr>
                  <a:t>larger</a:t>
                </a:r>
                <a:endParaRPr lang="en-CA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836712"/>
                <a:ext cx="9144000" cy="6021288"/>
              </a:xfrm>
              <a:blipFill rotWithShape="1">
                <a:blip r:embed="rId3"/>
                <a:stretch>
                  <a:fillRect l="-1133" t="-911" r="-18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3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18728" y="-27384"/>
            <a:ext cx="7772400" cy="990600"/>
          </a:xfrm>
        </p:spPr>
        <p:txBody>
          <a:bodyPr/>
          <a:lstStyle/>
          <a:p>
            <a:pPr eaLnBrk="1" hangingPunct="1"/>
            <a:r>
              <a:rPr lang="en-CA" altLang="en-US" sz="4000" dirty="0" smtClean="0">
                <a:latin typeface="Calibri" panose="020F0502020204030204" pitchFamily="34" charset="0"/>
              </a:rPr>
              <a:t>Example 2:</a:t>
            </a:r>
            <a:endParaRPr lang="el-GR" altLang="en-US" sz="4000" dirty="0" smtClean="0">
              <a:latin typeface="Calibri" panose="020F0502020204030204" pitchFamily="34" charset="0"/>
            </a:endParaRP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712"/>
            <a:ext cx="9144000" cy="648072"/>
          </a:xfrm>
        </p:spPr>
        <p:txBody>
          <a:bodyPr/>
          <a:lstStyle/>
          <a:p>
            <a:pPr eaLnBrk="1" hangingPunct="1"/>
            <a:r>
              <a:rPr lang="en-CA" altLang="en-US" dirty="0" smtClean="0">
                <a:latin typeface="Calibri" panose="020F0502020204030204" pitchFamily="34" charset="0"/>
              </a:rPr>
              <a:t>Stars come in a huge range of sizes (and temperatures)</a:t>
            </a:r>
            <a:endParaRPr lang="en-CA" altLang="en-US" dirty="0">
              <a:latin typeface="Calibri" panose="020F0502020204030204" pitchFamily="34" charset="0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4" y="1412776"/>
            <a:ext cx="5688632" cy="35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98948"/>
            <a:ext cx="4538721" cy="326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5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20" y="825136"/>
            <a:ext cx="9120079" cy="603286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Two stars are found to have the same temperature &amp; size, but one appears 10,000 times brighter than the other.  How can we explain this difference?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8728" y="-27384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altLang="en-US" sz="4000" kern="0" dirty="0" smtClean="0">
                <a:latin typeface="Calibri" panose="020F0502020204030204" pitchFamily="34" charset="0"/>
              </a:rPr>
              <a:t>Example 3:</a:t>
            </a:r>
            <a:endParaRPr lang="el-GR" altLang="en-US" sz="4000" kern="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20" y="825136"/>
            <a:ext cx="9120079" cy="603286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Two stars are found to have the same temperature &amp; size, but one appears 10,000 times brighter than the other.  How can we explain this difference?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8728" y="-27384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altLang="en-US" sz="4000" kern="0" dirty="0" smtClean="0">
                <a:latin typeface="Calibri" panose="020F0502020204030204" pitchFamily="34" charset="0"/>
              </a:rPr>
              <a:t>Example 3:</a:t>
            </a:r>
            <a:endParaRPr lang="el-GR" altLang="en-US" sz="4000" kern="0" dirty="0" smtClean="0">
              <a:latin typeface="Calibri" panose="020F0502020204030204" pitchFamily="34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/>
        </p:blipFill>
        <p:spPr bwMode="auto">
          <a:xfrm>
            <a:off x="4139952" y="2503877"/>
            <a:ext cx="4977328" cy="401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" y="2276873"/>
                <a:ext cx="4499991" cy="4581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7" rIns="92075" bIns="46037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+mn-lt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i="1" kern="0" dirty="0" smtClean="0">
                    <a:latin typeface="Calibri" panose="020F0502020204030204" pitchFamily="34" charset="0"/>
                  </a:rPr>
                  <a:t>Apparent</a:t>
                </a:r>
                <a:r>
                  <a:rPr lang="en-US" altLang="en-US" kern="0" dirty="0" smtClean="0">
                    <a:latin typeface="Calibri" panose="020F0502020204030204" pitchFamily="34" charset="0"/>
                  </a:rPr>
                  <a:t> brightness depends on </a:t>
                </a:r>
                <a:r>
                  <a:rPr lang="en-US" altLang="en-US" i="1" kern="0" dirty="0" smtClean="0">
                    <a:latin typeface="Calibri" panose="020F0502020204030204" pitchFamily="34" charset="0"/>
                  </a:rPr>
                  <a:t>absolute</a:t>
                </a:r>
                <a:r>
                  <a:rPr lang="en-US" altLang="en-US" kern="0" dirty="0" smtClean="0">
                    <a:latin typeface="Calibri" panose="020F0502020204030204" pitchFamily="34" charset="0"/>
                  </a:rPr>
                  <a:t> brightness and distance. Absolute brightness is called </a:t>
                </a:r>
                <a:r>
                  <a:rPr lang="en-US" altLang="en-US" b="1" kern="0" dirty="0" smtClean="0">
                    <a:latin typeface="Calibri" panose="020F0502020204030204" pitchFamily="34" charset="0"/>
                  </a:rPr>
                  <a:t>luminosity</a:t>
                </a:r>
                <a:r>
                  <a:rPr lang="en-US" altLang="en-US" kern="0" dirty="0" smtClean="0">
                    <a:latin typeface="Calibri" panose="020F0502020204030204" pitchFamily="34" charset="0"/>
                  </a:rPr>
                  <a:t> (W).</a:t>
                </a:r>
              </a:p>
              <a:p>
                <a:pPr marL="0" indent="0" eaLnBrk="1" hangingPunct="1">
                  <a:buFont typeface="Wingdings" pitchFamily="2" charset="2"/>
                  <a:buNone/>
                </a:pPr>
                <a:endParaRPr lang="en-US" altLang="en-US" sz="800" kern="0" dirty="0" smtClean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en-US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Apparent</m:t>
                      </m:r>
                      <m:r>
                        <a:rPr lang="en-CA" altLang="en-US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altLang="en-US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brightness</m:t>
                      </m:r>
                      <m:r>
                        <a:rPr lang="en-CA" altLang="en-US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altLang="en-US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altLang="en-US" ker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Luminosity</m:t>
                          </m:r>
                          <m:r>
                            <m:rPr>
                              <m:nor/>
                            </m:rPr>
                            <a:rPr lang="en-US" altLang="en-US" kern="0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CA" altLang="en-US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en-CA" altLang="en-US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altLang="en-US" i="1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altLang="en-US" i="1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altLang="en-US" i="1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en-US" kern="0" dirty="0" smtClean="0">
                  <a:solidFill>
                    <a:srgbClr val="7030A0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Font typeface="Wingdings" pitchFamily="2" charset="2"/>
                  <a:buNone/>
                </a:pPr>
                <a:r>
                  <a:rPr lang="en-US" altLang="en-US" kern="0" dirty="0" smtClean="0">
                    <a:latin typeface="Calibri" panose="020F0502020204030204" pitchFamily="34" charset="0"/>
                  </a:rPr>
                  <a:t>    Apparent brightness   </a:t>
                </a:r>
                <a:br>
                  <a:rPr lang="en-US" altLang="en-US" kern="0" dirty="0" smtClean="0">
                    <a:latin typeface="Calibri" panose="020F0502020204030204" pitchFamily="34" charset="0"/>
                  </a:rPr>
                </a:br>
                <a:r>
                  <a:rPr lang="en-US" altLang="en-US" kern="0" dirty="0" smtClean="0">
                    <a:latin typeface="Calibri" panose="020F0502020204030204" pitchFamily="34" charset="0"/>
                  </a:rPr>
                  <a:t>    decreases as distance</a:t>
                </a:r>
                <a:r>
                  <a:rPr lang="en-US" altLang="en-US" kern="0" baseline="30000" dirty="0" smtClean="0">
                    <a:latin typeface="Calibri" panose="020F0502020204030204" pitchFamily="34" charset="0"/>
                  </a:rPr>
                  <a:t>2</a:t>
                </a:r>
                <a:r>
                  <a:rPr lang="en-US" altLang="en-US" kern="0" dirty="0" smtClean="0">
                    <a:latin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" y="2276873"/>
                <a:ext cx="4499991" cy="4581128"/>
              </a:xfrm>
              <a:prstGeom prst="rect">
                <a:avLst/>
              </a:prstGeom>
              <a:blipFill rotWithShape="1">
                <a:blip r:embed="rId4"/>
                <a:stretch>
                  <a:fillRect l="-2304" t="-1198" b="-26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0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20" y="825136"/>
            <a:ext cx="9120079" cy="603286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Two stars are found to have the same temperature &amp; size, but one appears 10,000 times brighter than the other.  How can we explain this difference?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8728" y="-27384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CA" altLang="en-US" sz="4000" kern="0" dirty="0" smtClean="0">
                <a:latin typeface="Calibri" panose="020F0502020204030204" pitchFamily="34" charset="0"/>
              </a:rPr>
              <a:t>Example 3:</a:t>
            </a:r>
            <a:endParaRPr lang="el-GR" altLang="en-US" sz="4000" kern="0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" y="2276873"/>
                <a:ext cx="9143999" cy="4581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7" rIns="92075" bIns="46037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+mn-lt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eaLnBrk="1" hangingPunct="1">
                  <a:buFont typeface="Wingdings" pitchFamily="2" charset="2"/>
                  <a:buNone/>
                </a:pPr>
                <a:endParaRPr lang="en-US" altLang="en-US" sz="800" kern="0" dirty="0" smtClean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altLang="en-US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Apparent</m:t>
                      </m:r>
                      <m:r>
                        <a:rPr lang="en-CA" altLang="en-US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altLang="en-US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brightness</m:t>
                      </m:r>
                      <m:r>
                        <a:rPr lang="en-CA" altLang="en-US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altLang="en-US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CA" altLang="en-US" ker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Luminosity</m:t>
                          </m:r>
                          <m:r>
                            <m:rPr>
                              <m:nor/>
                            </m:rPr>
                            <a:rPr lang="en-US" altLang="en-US" kern="0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CA" altLang="en-US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en-CA" altLang="en-US" i="1" kern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altLang="en-US" i="1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altLang="en-US" i="1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altLang="en-US" i="1" kern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en-US" kern="0" dirty="0" smtClean="0">
                  <a:solidFill>
                    <a:srgbClr val="7030A0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Font typeface="Wingdings" pitchFamily="2" charset="2"/>
                  <a:buNone/>
                </a:pPr>
                <a:r>
                  <a:rPr lang="en-US" altLang="en-US" kern="0" dirty="0" smtClean="0">
                    <a:latin typeface="Calibri" panose="020F0502020204030204" pitchFamily="34" charset="0"/>
                  </a:rPr>
                  <a:t>     Apparent brightness decreases as distance</a:t>
                </a:r>
                <a:r>
                  <a:rPr lang="en-US" altLang="en-US" kern="0" baseline="30000" dirty="0" smtClean="0">
                    <a:latin typeface="Calibri" panose="020F0502020204030204" pitchFamily="34" charset="0"/>
                  </a:rPr>
                  <a:t>2</a:t>
                </a:r>
                <a:r>
                  <a:rPr lang="en-US" altLang="en-US" kern="0" dirty="0" smtClean="0">
                    <a:latin typeface="Calibri" panose="020F0502020204030204" pitchFamily="34" charset="0"/>
                  </a:rPr>
                  <a:t>.</a:t>
                </a:r>
              </a:p>
              <a:p>
                <a:pPr eaLnBrk="1" hangingPunct="1"/>
                <a:endParaRPr lang="en-US" altLang="en-US" sz="8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Since </a:t>
                </a:r>
                <a:r>
                  <a:rPr lang="en-US" altLang="en-US" dirty="0">
                    <a:latin typeface="Calibri" panose="020F0502020204030204" pitchFamily="34" charset="0"/>
                  </a:rPr>
                  <a:t>these two stars have the same temperature (surface brightness) and size (surface area), they have the same luminosity. The difference must be due to distance.</a:t>
                </a:r>
              </a:p>
              <a:p>
                <a:pPr marL="0" indent="0" eaLnBrk="1" hangingPunct="1">
                  <a:buNone/>
                </a:pPr>
                <a:endParaRPr lang="en-US" altLang="en-US" sz="800" dirty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Thus </a:t>
                </a:r>
                <a:r>
                  <a:rPr lang="en-US" altLang="en-US" dirty="0">
                    <a:latin typeface="Calibri" panose="020F0502020204030204" pitchFamily="34" charset="0"/>
                  </a:rPr>
                  <a:t>one star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en-US" i="1" dirty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en-US" i="1" dirty="0">
                            <a:latin typeface="Cambria Math"/>
                          </a:rPr>
                          <m:t>10</m:t>
                        </m:r>
                        <m:r>
                          <a:rPr lang="en-CA" altLang="en-US" i="1" dirty="0">
                            <a:latin typeface="Cambria Math"/>
                          </a:rPr>
                          <m:t>,</m:t>
                        </m:r>
                        <m:r>
                          <a:rPr lang="en-US" altLang="en-US" i="1" dirty="0">
                            <a:latin typeface="Cambria Math"/>
                          </a:rPr>
                          <m:t>000</m:t>
                        </m:r>
                      </m:e>
                    </m:rad>
                    <m:r>
                      <a:rPr lang="en-US" altLang="en-US" i="1" dirty="0">
                        <a:latin typeface="Cambria Math"/>
                      </a:rPr>
                      <m:t>=100 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times more distant than the </a:t>
                </a:r>
                <a:r>
                  <a:rPr lang="en-US" altLang="en-US" dirty="0" smtClean="0">
                    <a:latin typeface="Calibri" panose="020F0502020204030204" pitchFamily="34" charset="0"/>
                  </a:rPr>
                  <a:t>other.</a:t>
                </a:r>
                <a:endParaRPr lang="en-US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" y="2276873"/>
                <a:ext cx="9143999" cy="4581127"/>
              </a:xfrm>
              <a:prstGeom prst="rect">
                <a:avLst/>
              </a:prstGeom>
              <a:blipFill rotWithShape="1">
                <a:blip r:embed="rId3"/>
                <a:stretch>
                  <a:fillRect l="-11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Aside: </a:t>
            </a:r>
            <a:r>
              <a:rPr lang="en-US" sz="4000" dirty="0" smtClean="0">
                <a:solidFill>
                  <a:srgbClr val="7030A0"/>
                </a:solidFill>
              </a:rPr>
              <a:t>Phase Changes of Matter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239195" y="836712"/>
            <a:ext cx="5869309" cy="531559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kern="0" dirty="0">
                <a:solidFill>
                  <a:srgbClr val="7030A0"/>
                </a:solidFill>
              </a:rPr>
              <a:t>Ionization: </a:t>
            </a:r>
            <a:r>
              <a:rPr lang="en-CA" kern="0" dirty="0"/>
              <a:t>stripping of electrons, changing atoms into </a:t>
            </a:r>
            <a:r>
              <a:rPr lang="en-CA" kern="0" dirty="0" smtClean="0"/>
              <a:t>plasma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kern="0" dirty="0">
              <a:solidFill>
                <a:srgbClr val="7030A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kern="0" dirty="0" smtClean="0">
                <a:solidFill>
                  <a:srgbClr val="7030A0"/>
                </a:solidFill>
              </a:rPr>
              <a:t>Dissociation</a:t>
            </a:r>
            <a:r>
              <a:rPr lang="en-CA" kern="0" dirty="0">
                <a:solidFill>
                  <a:srgbClr val="7030A0"/>
                </a:solidFill>
              </a:rPr>
              <a:t>: </a:t>
            </a:r>
            <a:r>
              <a:rPr lang="en-CA" kern="0" dirty="0"/>
              <a:t>breaking of molecules into </a:t>
            </a:r>
            <a:r>
              <a:rPr lang="en-CA" kern="0" dirty="0" smtClean="0"/>
              <a:t>atoms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kern="0" dirty="0" smtClean="0">
              <a:solidFill>
                <a:srgbClr val="7030A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kern="0" dirty="0" smtClean="0">
                <a:solidFill>
                  <a:srgbClr val="7030A0"/>
                </a:solidFill>
              </a:rPr>
              <a:t>Sublimation: </a:t>
            </a:r>
            <a:r>
              <a:rPr lang="en-CA" kern="0" dirty="0" smtClean="0"/>
              <a:t>breaking of rigid chemical bonds, changing solid into gas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kern="0" dirty="0" smtClean="0">
              <a:solidFill>
                <a:srgbClr val="7030A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kern="0" dirty="0" smtClean="0">
                <a:solidFill>
                  <a:srgbClr val="7030A0"/>
                </a:solidFill>
              </a:rPr>
              <a:t>Evaporation</a:t>
            </a:r>
            <a:r>
              <a:rPr lang="en-CA" kern="0" dirty="0">
                <a:solidFill>
                  <a:srgbClr val="7030A0"/>
                </a:solidFill>
              </a:rPr>
              <a:t>: </a:t>
            </a:r>
            <a:r>
              <a:rPr lang="en-CA" kern="0" dirty="0"/>
              <a:t>breaking of flexible chemical bonds, changing liquid into </a:t>
            </a:r>
            <a:r>
              <a:rPr lang="en-CA" kern="0" dirty="0" smtClean="0"/>
              <a:t>solid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kern="0" dirty="0" smtClean="0">
              <a:solidFill>
                <a:srgbClr val="7030A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kern="0" dirty="0" smtClean="0">
                <a:solidFill>
                  <a:srgbClr val="7030A0"/>
                </a:solidFill>
              </a:rPr>
              <a:t>Melting</a:t>
            </a:r>
            <a:r>
              <a:rPr lang="en-CA" kern="0" dirty="0">
                <a:solidFill>
                  <a:srgbClr val="7030A0"/>
                </a:solidFill>
              </a:rPr>
              <a:t>: </a:t>
            </a:r>
            <a:r>
              <a:rPr lang="en-CA" kern="0" dirty="0"/>
              <a:t>breaking of rigid chemical bonds, changing solid into liquid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2987675" cy="603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70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6752"/>
            <a:ext cx="5334000" cy="421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436096" y="3140968"/>
            <a:ext cx="2547415" cy="540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</a:pPr>
            <a:r>
              <a:rPr lang="en-CA" kern="0" dirty="0" smtClean="0"/>
              <a:t>Excited states</a:t>
            </a:r>
            <a:endParaRPr lang="en-CA" kern="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462240" y="4653136"/>
            <a:ext cx="2547415" cy="5406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</a:pPr>
            <a:r>
              <a:rPr lang="en-CA" kern="0" dirty="0" smtClean="0"/>
              <a:t>Ground state</a:t>
            </a:r>
            <a:endParaRPr lang="en-CA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1" y="5733256"/>
                <a:ext cx="9143999" cy="93610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kern="0" dirty="0" smtClean="0"/>
                  <a:t>Quantum: </a:t>
                </a:r>
                <a:r>
                  <a:rPr lang="en-CA" kern="0" dirty="0" smtClean="0">
                    <a:solidFill>
                      <a:srgbClr val="7030A0"/>
                    </a:solidFill>
                  </a:rPr>
                  <a:t>Electrons </a:t>
                </a:r>
                <a:r>
                  <a:rPr lang="en-CA" kern="0" dirty="0">
                    <a:solidFill>
                      <a:srgbClr val="7030A0"/>
                    </a:solidFill>
                  </a:rPr>
                  <a:t>in atoms are restricted to </a:t>
                </a:r>
                <a:r>
                  <a:rPr lang="en-CA" kern="0" dirty="0" smtClean="0">
                    <a:solidFill>
                      <a:srgbClr val="7030A0"/>
                    </a:solidFill>
                  </a:rPr>
                  <a:t>certain discrete states, with corresponding discrete energies (</a:t>
                </a:r>
                <a14:m>
                  <m:oMath xmlns:m="http://schemas.openxmlformats.org/officeDocument/2006/math">
                    <m:r>
                      <a:rPr lang="en-CA" i="1" kern="0" dirty="0" smtClean="0">
                        <a:solidFill>
                          <a:srgbClr val="7030A0"/>
                        </a:solidFill>
                        <a:latin typeface="Cambria Math"/>
                      </a:rPr>
                      <m:t>𝐸</m:t>
                    </m:r>
                    <m:r>
                      <a:rPr lang="en-CA" i="1" kern="0" dirty="0" smtClean="0">
                        <a:solidFill>
                          <a:srgbClr val="7030A0"/>
                        </a:solidFill>
                        <a:latin typeface="Cambria Math"/>
                      </a:rPr>
                      <m:t>=</m:t>
                    </m:r>
                    <m:r>
                      <a:rPr lang="en-CA" i="1" kern="0" dirty="0" smtClean="0">
                        <a:solidFill>
                          <a:srgbClr val="7030A0"/>
                        </a:solidFill>
                        <a:latin typeface="Cambria Math"/>
                      </a:rPr>
                      <m:t>𝐾𝐸</m:t>
                    </m:r>
                    <m:r>
                      <a:rPr lang="en-CA" i="1" kern="0" dirty="0" smtClean="0">
                        <a:solidFill>
                          <a:srgbClr val="7030A0"/>
                        </a:solidFill>
                        <a:latin typeface="Cambria Math"/>
                      </a:rPr>
                      <m:t>+</m:t>
                    </m:r>
                    <m:r>
                      <a:rPr lang="en-CA" i="1" kern="0" dirty="0" smtClean="0">
                        <a:solidFill>
                          <a:srgbClr val="7030A0"/>
                        </a:solidFill>
                        <a:latin typeface="Cambria Math"/>
                      </a:rPr>
                      <m:t>𝑃𝐸</m:t>
                    </m:r>
                  </m:oMath>
                </a14:m>
                <a:r>
                  <a:rPr lang="en-CA" kern="0" dirty="0" smtClean="0">
                    <a:solidFill>
                      <a:srgbClr val="7030A0"/>
                    </a:solidFill>
                  </a:rPr>
                  <a:t>).</a:t>
                </a:r>
                <a:endParaRPr lang="en-CA" kern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733256"/>
                <a:ext cx="9143999" cy="936104"/>
              </a:xfrm>
              <a:prstGeom prst="rect">
                <a:avLst/>
              </a:prstGeom>
              <a:blipFill rotWithShape="1">
                <a:blip r:embed="rId4"/>
                <a:stretch>
                  <a:fillRect l="-1333" t="-5844" r="-2200" b="-194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Aside: </a:t>
            </a:r>
            <a:r>
              <a:rPr lang="en-US" sz="4000" dirty="0" smtClean="0">
                <a:solidFill>
                  <a:srgbClr val="7030A0"/>
                </a:solidFill>
              </a:rPr>
              <a:t>How is energy stored in atoms?</a:t>
            </a:r>
            <a:endParaRPr lang="en-US" sz="4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9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455056" y="1484784"/>
            <a:ext cx="3725456" cy="3600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/>
              <a:t>The only allowed </a:t>
            </a:r>
            <a:r>
              <a:rPr lang="en-CA" b="1" kern="0" dirty="0"/>
              <a:t>changes</a:t>
            </a:r>
            <a:r>
              <a:rPr lang="en-CA" kern="0" dirty="0"/>
              <a:t> in </a:t>
            </a:r>
            <a:r>
              <a:rPr lang="en-CA" kern="0" dirty="0" smtClean="0"/>
              <a:t>the energy of the atom </a:t>
            </a:r>
            <a:r>
              <a:rPr lang="en-CA" kern="0" dirty="0"/>
              <a:t>are those corresponding to a transition </a:t>
            </a:r>
            <a:r>
              <a:rPr lang="en-CA" kern="0" dirty="0" smtClean="0"/>
              <a:t>between the discrete </a:t>
            </a:r>
            <a:r>
              <a:rPr lang="en-CA" kern="0" dirty="0"/>
              <a:t>energy </a:t>
            </a:r>
            <a:r>
              <a:rPr lang="en-CA" kern="0" dirty="0" smtClean="0"/>
              <a:t>levels, via </a:t>
            </a:r>
            <a:r>
              <a:rPr lang="en-CA" b="1" kern="0" dirty="0" smtClean="0"/>
              <a:t>emission</a:t>
            </a:r>
            <a:r>
              <a:rPr lang="en-CA" kern="0" dirty="0" smtClean="0"/>
              <a:t> or </a:t>
            </a:r>
            <a:r>
              <a:rPr lang="en-CA" b="1" kern="0" dirty="0" smtClean="0"/>
              <a:t>absorption</a:t>
            </a:r>
            <a:r>
              <a:rPr lang="en-CA" kern="0" dirty="0" smtClean="0"/>
              <a:t> of photons.</a:t>
            </a:r>
            <a:endParaRPr lang="en-CA" kern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6752"/>
            <a:ext cx="5334000" cy="421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16025" y="5733256"/>
            <a:ext cx="2051719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>
                <a:solidFill>
                  <a:srgbClr val="FF0000"/>
                </a:solidFill>
              </a:rPr>
              <a:t>Not allowed</a:t>
            </a:r>
            <a:endParaRPr lang="en-CA" kern="0" dirty="0">
              <a:solidFill>
                <a:srgbClr val="FF0000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339752" y="5733256"/>
            <a:ext cx="2051719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>
                <a:solidFill>
                  <a:srgbClr val="92D050"/>
                </a:solidFill>
              </a:rPr>
              <a:t>A</a:t>
            </a:r>
            <a:r>
              <a:rPr lang="en-CA" kern="0" dirty="0" smtClean="0">
                <a:solidFill>
                  <a:srgbClr val="92D050"/>
                </a:solidFill>
              </a:rPr>
              <a:t>llowed</a:t>
            </a:r>
            <a:endParaRPr lang="en-CA" kern="0" dirty="0">
              <a:solidFill>
                <a:srgbClr val="92D05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55576" y="4941168"/>
            <a:ext cx="360040" cy="792088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15616" y="4941168"/>
            <a:ext cx="432048" cy="792088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645531" y="4941168"/>
            <a:ext cx="360040" cy="79208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05571" y="4941168"/>
            <a:ext cx="432048" cy="79208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Aside: </a:t>
            </a:r>
            <a:r>
              <a:rPr lang="en-US" sz="4000" dirty="0" smtClean="0">
                <a:solidFill>
                  <a:srgbClr val="7030A0"/>
                </a:solidFill>
              </a:rPr>
              <a:t>Atomic Energy Level Transitions</a:t>
            </a:r>
            <a:endParaRPr lang="en-US" sz="4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Types of EM Sources: </a:t>
            </a:r>
            <a:r>
              <a:rPr lang="en-US" sz="4000" dirty="0" smtClean="0">
                <a:solidFill>
                  <a:srgbClr val="7030A0"/>
                </a:solidFill>
              </a:rPr>
              <a:t>Atomic Radiation</a:t>
            </a:r>
            <a:endParaRPr lang="en-US" sz="4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>
              <a:xfrm>
                <a:off x="5292080" y="1196752"/>
                <a:ext cx="3960440" cy="554461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kern="0" dirty="0" smtClean="0"/>
                  <a:t>Each type of atom has a unique set of allowed energy level transitions</a:t>
                </a:r>
                <a:br>
                  <a:rPr lang="en-CA" kern="0" dirty="0" smtClean="0"/>
                </a:br>
                <a:r>
                  <a:rPr lang="en-CA" kern="0" dirty="0" smtClean="0"/>
                  <a:t>—its </a:t>
                </a:r>
                <a:r>
                  <a:rPr lang="en-CA" b="1" kern="0" dirty="0" smtClean="0"/>
                  <a:t>spectral fingerprint</a:t>
                </a:r>
                <a:endParaRPr lang="en-CA" kern="0" dirty="0"/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3600" kern="0" dirty="0"/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kern="0" dirty="0"/>
                  <a:t>Each transition </a:t>
                </a:r>
                <a:r>
                  <a:rPr lang="en-CA" kern="0" dirty="0" err="1" smtClean="0"/>
                  <a:t>corres</a:t>
                </a:r>
                <a:r>
                  <a:rPr lang="en-CA" kern="0" dirty="0" smtClean="0"/>
                  <a:t>-ponds </a:t>
                </a:r>
                <a:r>
                  <a:rPr lang="en-CA" kern="0" dirty="0"/>
                  <a:t>to a unique photon energy, </a:t>
                </a:r>
                <a:r>
                  <a:rPr lang="en-CA" kern="0" dirty="0" smtClean="0"/>
                  <a:t>frequency</a:t>
                </a:r>
                <a:r>
                  <a:rPr lang="en-CA" kern="0" dirty="0"/>
                  <a:t>, and wavelength</a:t>
                </a:r>
                <a:r>
                  <a:rPr lang="en-CA" kern="0" dirty="0" smtClean="0"/>
                  <a:t>.</a:t>
                </a: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kern="0" dirty="0"/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kern="0" dirty="0" smtClean="0"/>
                  <a:t>Photon energy: </a:t>
                </a:r>
                <a14:m>
                  <m:oMath xmlns:m="http://schemas.openxmlformats.org/officeDocument/2006/math">
                    <m:r>
                      <a:rPr lang="en-CA" i="1" kern="0" dirty="0" smtClean="0">
                        <a:latin typeface="Cambria Math"/>
                      </a:rPr>
                      <m:t>𝐸</m:t>
                    </m:r>
                    <m:r>
                      <a:rPr lang="en-CA" i="1" kern="0" dirty="0" smtClean="0">
                        <a:latin typeface="Cambria Math"/>
                      </a:rPr>
                      <m:t>=</m:t>
                    </m:r>
                    <m:r>
                      <a:rPr lang="en-CA" i="1" kern="0" dirty="0" err="1" smtClean="0">
                        <a:latin typeface="Cambria Math"/>
                      </a:rPr>
                      <m:t>h𝑓</m:t>
                    </m:r>
                    <m:r>
                      <a:rPr lang="en-CA" i="1" kern="0" dirty="0" smtClean="0">
                        <a:latin typeface="Cambria Math"/>
                      </a:rPr>
                      <m:t>=</m:t>
                    </m:r>
                    <m:r>
                      <a:rPr lang="en-CA" b="0" i="1" kern="0" dirty="0" smtClean="0">
                        <a:latin typeface="Cambria Math"/>
                      </a:rPr>
                      <m:t>h</m:t>
                    </m:r>
                    <m:d>
                      <m:dPr>
                        <m:begChr m:val="|"/>
                        <m:endChr m:val="|"/>
                        <m:ctrlPr>
                          <a:rPr lang="en-CA" b="0" i="1" kern="0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 kern="0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 kern="0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kern="0" dirty="0">
                                <a:latin typeface="Cambria Math"/>
                              </a:rPr>
                              <m:t>f</m:t>
                            </m:r>
                          </m:sub>
                        </m:sSub>
                        <m:r>
                          <a:rPr lang="en-CA" i="1" kern="0" dirty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CA" i="1" kern="0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 kern="0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kern="0" dirty="0">
                                <a:latin typeface="Cambria Math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l-GR" kern="0" dirty="0"/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kern="0" dirty="0" smtClean="0"/>
                  <a:t> </a:t>
                </a:r>
                <a:endParaRPr lang="en-CA" kern="0" dirty="0"/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1196752"/>
                <a:ext cx="3960440" cy="5544616"/>
              </a:xfrm>
              <a:prstGeom prst="rect">
                <a:avLst/>
              </a:prstGeom>
              <a:blipFill rotWithShape="1">
                <a:blip r:embed="rId3"/>
                <a:stretch>
                  <a:fillRect l="-3077" t="-989" r="-46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11" descr="05_15_Figur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"/>
          <a:stretch>
            <a:fillRect/>
          </a:stretch>
        </p:blipFill>
        <p:spPr bwMode="auto">
          <a:xfrm>
            <a:off x="-3121" y="1196752"/>
            <a:ext cx="5192713" cy="42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05_15_Figure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843"/>
          <a:stretch/>
        </p:blipFill>
        <p:spPr bwMode="auto">
          <a:xfrm>
            <a:off x="1" y="5652085"/>
            <a:ext cx="5189592" cy="101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26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0" y="906746"/>
            <a:ext cx="9144000" cy="93807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Space around electric </a:t>
            </a:r>
            <a:r>
              <a:rPr lang="en-CA" i="1" dirty="0" smtClean="0">
                <a:latin typeface="Calibri"/>
              </a:rPr>
              <a:t>charges</a:t>
            </a:r>
            <a:r>
              <a:rPr lang="en-CA" dirty="0" smtClean="0">
                <a:latin typeface="Calibri"/>
              </a:rPr>
              <a:t> is filled with a </a:t>
            </a:r>
            <a:r>
              <a:rPr lang="en-CA" b="1" dirty="0" smtClean="0">
                <a:latin typeface="Calibri"/>
              </a:rPr>
              <a:t>electric field</a:t>
            </a:r>
            <a:r>
              <a:rPr lang="en-CA" dirty="0">
                <a:latin typeface="Calibri"/>
              </a:rPr>
              <a:t>;</a:t>
            </a:r>
            <a:r>
              <a:rPr lang="en-CA" dirty="0" smtClean="0">
                <a:latin typeface="Calibri"/>
              </a:rPr>
              <a:t> its strength and direction are indicated by </a:t>
            </a:r>
            <a:r>
              <a:rPr lang="en-CA" b="1" dirty="0" smtClean="0">
                <a:latin typeface="Calibri"/>
              </a:rPr>
              <a:t>electric field lines</a:t>
            </a:r>
            <a:endParaRPr lang="en-CA" sz="2800" b="1" dirty="0" smtClean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Electric Field</a:t>
            </a:r>
            <a:endParaRPr lang="en-US" sz="4000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48" y="2204864"/>
            <a:ext cx="432048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http://web.ncf.ca/ch865/graphics/3DEFieldDipol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4" y="2204864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55576" y="5877272"/>
            <a:ext cx="3491880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two opposite charges</a:t>
            </a:r>
            <a:endParaRPr lang="en-CA" sz="2800" b="1" dirty="0" smtClean="0">
              <a:solidFill>
                <a:srgbClr val="7030A0"/>
              </a:solidFill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5652120" y="5877272"/>
            <a:ext cx="2699792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two like charges</a:t>
            </a:r>
            <a:endParaRPr lang="en-CA" sz="2800" b="1" dirty="0" smtClean="0">
              <a:solidFill>
                <a:srgbClr val="7030A0"/>
              </a:solidFill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4665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Types of EM Sources: </a:t>
            </a:r>
            <a:r>
              <a:rPr lang="en-US" sz="4000" dirty="0" smtClean="0">
                <a:solidFill>
                  <a:srgbClr val="7030A0"/>
                </a:solidFill>
              </a:rPr>
              <a:t>Atomic Radiation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98320" y="5445224"/>
            <a:ext cx="7714040" cy="10081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>
                <a:solidFill>
                  <a:srgbClr val="7030A0"/>
                </a:solidFill>
              </a:rPr>
              <a:t>Observing the fingerprints in a spectrum tells us which kinds of atoms are </a:t>
            </a:r>
            <a:r>
              <a:rPr lang="en-CA" kern="0" dirty="0" smtClean="0">
                <a:solidFill>
                  <a:srgbClr val="7030A0"/>
                </a:solidFill>
              </a:rPr>
              <a:t>present in the gas.</a:t>
            </a:r>
            <a:endParaRPr lang="en-CA" kern="0" dirty="0">
              <a:solidFill>
                <a:srgbClr val="7030A0"/>
              </a:solidFill>
            </a:endParaRPr>
          </a:p>
        </p:txBody>
      </p:sp>
      <p:pic>
        <p:nvPicPr>
          <p:cNvPr id="6" name="Picture 9" descr="05_16_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9"/>
          <a:stretch>
            <a:fillRect/>
          </a:stretch>
        </p:blipFill>
        <p:spPr bwMode="auto">
          <a:xfrm>
            <a:off x="98320" y="764704"/>
            <a:ext cx="6111199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05_17_Fig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1"/>
          <a:stretch>
            <a:fillRect/>
          </a:stretch>
        </p:blipFill>
        <p:spPr bwMode="auto">
          <a:xfrm>
            <a:off x="92208" y="2996952"/>
            <a:ext cx="6117311" cy="195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516216" y="1340768"/>
            <a:ext cx="2016224" cy="10081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Observed individually</a:t>
            </a:r>
            <a:endParaRPr lang="en-CA" kern="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552728" y="3429000"/>
            <a:ext cx="1979712" cy="10081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Observed together</a:t>
            </a:r>
            <a:endParaRPr lang="en-CA" kern="0" dirty="0"/>
          </a:p>
        </p:txBody>
      </p:sp>
    </p:spTree>
    <p:extLst>
      <p:ext uri="{BB962C8B-B14F-4D97-AF65-F5344CB8AC3E}">
        <p14:creationId xmlns:p14="http://schemas.microsoft.com/office/powerpoint/2010/main" val="31871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Types of EM Sources: </a:t>
            </a:r>
            <a:r>
              <a:rPr lang="en-US" sz="4000" dirty="0" smtClean="0">
                <a:solidFill>
                  <a:srgbClr val="7030A0"/>
                </a:solidFill>
              </a:rPr>
              <a:t>Molecular Radiation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611560" y="5085184"/>
            <a:ext cx="7944935" cy="10081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/>
              <a:t>Molecules have additional energy levels because they can </a:t>
            </a:r>
            <a:r>
              <a:rPr lang="en-CA" b="1" kern="0" dirty="0"/>
              <a:t>vibrate</a:t>
            </a:r>
            <a:r>
              <a:rPr lang="en-CA" kern="0" dirty="0"/>
              <a:t> and </a:t>
            </a:r>
            <a:r>
              <a:rPr lang="en-CA" b="1" kern="0" dirty="0"/>
              <a:t>rotate</a:t>
            </a:r>
            <a:r>
              <a:rPr lang="en-CA" kern="0" dirty="0" smtClean="0"/>
              <a:t>. These are also quantized.</a:t>
            </a:r>
            <a:endParaRPr lang="en-CA" kern="0" dirty="0"/>
          </a:p>
        </p:txBody>
      </p:sp>
      <p:pic>
        <p:nvPicPr>
          <p:cNvPr id="5" name="Picture 9" descr="05_18_Figur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r="14542" b="37860"/>
          <a:stretch>
            <a:fillRect/>
          </a:stretch>
        </p:blipFill>
        <p:spPr bwMode="auto">
          <a:xfrm>
            <a:off x="731521" y="908720"/>
            <a:ext cx="762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56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Types of EM Sources: </a:t>
            </a:r>
            <a:r>
              <a:rPr lang="en-US" sz="4000" dirty="0" smtClean="0">
                <a:solidFill>
                  <a:srgbClr val="7030A0"/>
                </a:solidFill>
              </a:rPr>
              <a:t>Molecular Radiation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-36512" y="3284984"/>
            <a:ext cx="9289032" cy="31683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/>
              <a:t>The large numbers of vibrational and rotational energy levels can make the spectra of molecules very </a:t>
            </a:r>
            <a:r>
              <a:rPr lang="en-CA" kern="0" dirty="0" smtClean="0"/>
              <a:t>complicated.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CA" kern="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CA" kern="0" dirty="0" smtClean="0"/>
              <a:t>Many </a:t>
            </a:r>
            <a:r>
              <a:rPr lang="en-CA" kern="0" dirty="0"/>
              <a:t>of these molecular transitions are in the </a:t>
            </a:r>
            <a:r>
              <a:rPr lang="en-CA" b="1" kern="0" dirty="0"/>
              <a:t>infrared</a:t>
            </a:r>
            <a:r>
              <a:rPr lang="en-CA" kern="0" dirty="0"/>
              <a:t> part of the spectrum.</a:t>
            </a:r>
          </a:p>
        </p:txBody>
      </p:sp>
      <p:pic>
        <p:nvPicPr>
          <p:cNvPr id="6" name="Picture 9" descr="05_18_Figure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4148" r="1096" b="54431"/>
          <a:stretch/>
        </p:blipFill>
        <p:spPr bwMode="auto">
          <a:xfrm>
            <a:off x="395536" y="1700808"/>
            <a:ext cx="8280920" cy="85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9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Three Types of Spectra: </a:t>
            </a:r>
            <a:r>
              <a:rPr lang="en-US" sz="4000" dirty="0" smtClean="0">
                <a:solidFill>
                  <a:srgbClr val="7030A0"/>
                </a:solidFill>
              </a:rPr>
              <a:t>Continuous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79512" y="3356992"/>
            <a:ext cx="9001000" cy="32403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Any hot object emits </a:t>
            </a:r>
            <a:r>
              <a:rPr lang="en-CA" b="1" kern="0" dirty="0" smtClean="0"/>
              <a:t>thermal radiation </a:t>
            </a:r>
            <a:r>
              <a:rPr lang="en-CA" kern="0" dirty="0" smtClean="0"/>
              <a:t>with a </a:t>
            </a:r>
            <a:r>
              <a:rPr lang="en-CA" b="1" kern="0" dirty="0" smtClean="0"/>
              <a:t>continuous</a:t>
            </a:r>
            <a:r>
              <a:rPr lang="en-CA" kern="0" dirty="0" smtClean="0"/>
              <a:t> spectrum.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800" kern="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E.g. Stars, planets, etc.</a:t>
            </a:r>
          </a:p>
        </p:txBody>
      </p:sp>
      <p:pic>
        <p:nvPicPr>
          <p:cNvPr id="5" name="Picture 12" descr="05_14_FigureA_Un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4"/>
          <a:stretch>
            <a:fillRect/>
          </a:stretch>
        </p:blipFill>
        <p:spPr bwMode="auto">
          <a:xfrm>
            <a:off x="269875" y="961832"/>
            <a:ext cx="8602663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05_19_Figure_Unan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2943"/>
          <a:stretch>
            <a:fillRect/>
          </a:stretch>
        </p:blipFill>
        <p:spPr bwMode="auto">
          <a:xfrm>
            <a:off x="4950942" y="4293096"/>
            <a:ext cx="3921595" cy="244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6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05_14_FigureB_Un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76"/>
          <a:stretch>
            <a:fillRect/>
          </a:stretch>
        </p:blipFill>
        <p:spPr bwMode="auto">
          <a:xfrm>
            <a:off x="269875" y="961832"/>
            <a:ext cx="8602663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Three Types of Spectra: </a:t>
            </a:r>
            <a:r>
              <a:rPr lang="en-US" sz="4000" dirty="0" smtClean="0">
                <a:solidFill>
                  <a:srgbClr val="7030A0"/>
                </a:solidFill>
              </a:rPr>
              <a:t>Emission Line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79512" y="3356992"/>
            <a:ext cx="9001000" cy="194421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/>
              <a:t>A thin or low-density cloud of gas emits </a:t>
            </a:r>
            <a:r>
              <a:rPr lang="en-CA" kern="0" dirty="0" smtClean="0"/>
              <a:t>electromagnetic radiation </a:t>
            </a:r>
            <a:r>
              <a:rPr lang="en-CA" kern="0" dirty="0"/>
              <a:t>only at specific wavelengths that depend on its composition and temperature, producing a spectrum with bright </a:t>
            </a:r>
            <a:r>
              <a:rPr lang="en-CA" b="1" kern="0" dirty="0"/>
              <a:t>emission lines</a:t>
            </a:r>
            <a:r>
              <a:rPr lang="en-CA" kern="0" dirty="0" smtClean="0"/>
              <a:t>.</a:t>
            </a:r>
            <a:endParaRPr lang="en-CA" kern="0" dirty="0"/>
          </a:p>
        </p:txBody>
      </p:sp>
    </p:spTree>
    <p:extLst>
      <p:ext uri="{BB962C8B-B14F-4D97-AF65-F5344CB8AC3E}">
        <p14:creationId xmlns:p14="http://schemas.microsoft.com/office/powerpoint/2010/main" val="145409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05_14_FigureC_Un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8"/>
          <a:stretch>
            <a:fillRect/>
          </a:stretch>
        </p:blipFill>
        <p:spPr bwMode="auto">
          <a:xfrm>
            <a:off x="269875" y="961832"/>
            <a:ext cx="8602663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9999"/>
                </a:solidFill>
              </a:rPr>
              <a:t>Three Types of Spectra: </a:t>
            </a:r>
            <a:r>
              <a:rPr lang="en-US" sz="4000" dirty="0" smtClean="0">
                <a:solidFill>
                  <a:srgbClr val="7030A0"/>
                </a:solidFill>
              </a:rPr>
              <a:t>Absorption Line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79512" y="3356992"/>
            <a:ext cx="9001000" cy="194421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/>
              <a:t>A cloud of gas between us and </a:t>
            </a:r>
            <a:r>
              <a:rPr lang="en-CA" kern="0" dirty="0" smtClean="0"/>
              <a:t>a source of thermal radiation can </a:t>
            </a:r>
            <a:r>
              <a:rPr lang="en-CA" kern="0" dirty="0"/>
              <a:t>absorb light of specific wavelengths</a:t>
            </a:r>
            <a:r>
              <a:rPr lang="en-CA" kern="0" dirty="0" smtClean="0"/>
              <a:t>, </a:t>
            </a:r>
            <a:r>
              <a:rPr lang="en-CA" i="1" kern="0" dirty="0" smtClean="0"/>
              <a:t>reradiate it in a random direction</a:t>
            </a:r>
            <a:r>
              <a:rPr lang="en-CA" kern="0" dirty="0" smtClean="0"/>
              <a:t>, </a:t>
            </a:r>
            <a:r>
              <a:rPr lang="en-CA" kern="0" dirty="0"/>
              <a:t>leaving dark </a:t>
            </a:r>
            <a:r>
              <a:rPr lang="en-CA" b="1" kern="0" dirty="0"/>
              <a:t>absorption lines </a:t>
            </a:r>
            <a:r>
              <a:rPr lang="en-CA" kern="0" dirty="0"/>
              <a:t>in the spectrum.</a:t>
            </a:r>
          </a:p>
        </p:txBody>
      </p:sp>
    </p:spTree>
    <p:extLst>
      <p:ext uri="{BB962C8B-B14F-4D97-AF65-F5344CB8AC3E}">
        <p14:creationId xmlns:p14="http://schemas.microsoft.com/office/powerpoint/2010/main" val="307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7030A0"/>
                </a:solidFill>
              </a:rPr>
              <a:t>E.g. The Solar Spectrum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87016" y="5661248"/>
            <a:ext cx="8677472" cy="9429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A precision spectrum contains a great deal of information on the </a:t>
            </a:r>
            <a:r>
              <a:rPr lang="en-CA" b="1" kern="0" dirty="0" smtClean="0"/>
              <a:t>temperature</a:t>
            </a:r>
            <a:r>
              <a:rPr lang="en-CA" kern="0" dirty="0" smtClean="0"/>
              <a:t> and </a:t>
            </a:r>
            <a:r>
              <a:rPr lang="en-CA" b="1" kern="0" dirty="0" smtClean="0"/>
              <a:t>composition</a:t>
            </a:r>
            <a:r>
              <a:rPr lang="en-CA" kern="0" dirty="0" smtClean="0"/>
              <a:t> of an object </a:t>
            </a:r>
            <a:endParaRPr lang="en-CA" kern="0" dirty="0"/>
          </a:p>
        </p:txBody>
      </p:sp>
      <p:pic>
        <p:nvPicPr>
          <p:cNvPr id="6" name="Picture 10" descr="05_00_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20"/>
            <a:ext cx="7312025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7030A0"/>
                </a:solidFill>
              </a:rPr>
              <a:t>E.g. Mystery Planet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87016" y="5661248"/>
            <a:ext cx="8677472" cy="9429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A precision spectrum contains a great deal of information on the </a:t>
            </a:r>
            <a:r>
              <a:rPr lang="en-CA" b="1" kern="0" dirty="0" smtClean="0"/>
              <a:t>temperature</a:t>
            </a:r>
            <a:r>
              <a:rPr lang="en-CA" kern="0" dirty="0" smtClean="0"/>
              <a:t> and </a:t>
            </a:r>
            <a:r>
              <a:rPr lang="en-CA" b="1" kern="0" dirty="0" smtClean="0"/>
              <a:t>composition</a:t>
            </a:r>
            <a:r>
              <a:rPr lang="en-CA" kern="0" dirty="0" smtClean="0"/>
              <a:t> of an object </a:t>
            </a:r>
            <a:endParaRPr lang="en-CA" kern="0" dirty="0"/>
          </a:p>
        </p:txBody>
      </p:sp>
      <p:pic>
        <p:nvPicPr>
          <p:cNvPr id="7" name="Picture 2" descr="CP2-06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4" y="842288"/>
            <a:ext cx="88773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0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7030A0"/>
                </a:solidFill>
              </a:rPr>
              <a:t>E.g. Planetary Nebula (emission spectrum) 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6768752" cy="470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87016" y="5661248"/>
            <a:ext cx="8677472" cy="9429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A precision spectrum contains a great deal of information on the </a:t>
            </a:r>
            <a:r>
              <a:rPr lang="en-CA" b="1" kern="0" dirty="0" smtClean="0"/>
              <a:t>temperature</a:t>
            </a:r>
            <a:r>
              <a:rPr lang="en-CA" kern="0" dirty="0" smtClean="0"/>
              <a:t> and </a:t>
            </a:r>
            <a:r>
              <a:rPr lang="en-CA" b="1" kern="0" dirty="0" smtClean="0"/>
              <a:t>composition</a:t>
            </a:r>
            <a:r>
              <a:rPr lang="en-CA" kern="0" dirty="0" smtClean="0"/>
              <a:t> of an object </a:t>
            </a:r>
            <a:endParaRPr lang="en-CA" kern="0" dirty="0"/>
          </a:p>
        </p:txBody>
      </p:sp>
    </p:spTree>
    <p:extLst>
      <p:ext uri="{BB962C8B-B14F-4D97-AF65-F5344CB8AC3E}">
        <p14:creationId xmlns:p14="http://schemas.microsoft.com/office/powerpoint/2010/main" val="203975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7030A0"/>
                </a:solidFill>
              </a:rPr>
              <a:t>E.g. </a:t>
            </a:r>
            <a:r>
              <a:rPr lang="en-US" sz="4000" dirty="0" err="1" smtClean="0">
                <a:solidFill>
                  <a:srgbClr val="7030A0"/>
                </a:solidFill>
              </a:rPr>
              <a:t>Buckyballs</a:t>
            </a:r>
            <a:r>
              <a:rPr lang="en-US" sz="4000" dirty="0" smtClean="0">
                <a:solidFill>
                  <a:srgbClr val="7030A0"/>
                </a:solidFill>
              </a:rPr>
              <a:t> in Space!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87016" y="5661248"/>
            <a:ext cx="8677472" cy="94296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A precision spectrum contains a great deal of information on the </a:t>
            </a:r>
            <a:r>
              <a:rPr lang="en-CA" b="1" kern="0" dirty="0" smtClean="0"/>
              <a:t>temperature</a:t>
            </a:r>
            <a:r>
              <a:rPr lang="en-CA" kern="0" dirty="0" smtClean="0"/>
              <a:t> and </a:t>
            </a:r>
            <a:r>
              <a:rPr lang="en-CA" b="1" kern="0" dirty="0" smtClean="0"/>
              <a:t>composition</a:t>
            </a:r>
            <a:r>
              <a:rPr lang="en-CA" kern="0" dirty="0" smtClean="0"/>
              <a:t> of an object </a:t>
            </a:r>
            <a:endParaRPr lang="en-CA" kern="0" dirty="0"/>
          </a:p>
        </p:txBody>
      </p:sp>
      <p:pic>
        <p:nvPicPr>
          <p:cNvPr id="15362" name="Picture 2" descr="These data from NASA's Spitzer Space Telescope show the signatures of buckyballs in spac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33363"/>
            <a:ext cx="6336704" cy="475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25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Electric Fields in Nature</a:t>
            </a:r>
            <a:endParaRPr lang="en-US" sz="4000" dirty="0"/>
          </a:p>
        </p:txBody>
      </p:sp>
      <p:pic>
        <p:nvPicPr>
          <p:cNvPr id="8" name="Picture 4" descr="http://machinemakers.typepad.com/.a/6a01310f2f03e3970c017616938d08970c-500w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764704"/>
            <a:ext cx="6432713" cy="48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2" name="Picture 2" descr="http://www.ks.uiuc.edu/Research/vmd/vmd-1.8.6/images/fieldlin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44612"/>
            <a:ext cx="4429072" cy="403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4" name="Picture 4" descr="http://www.siete24.mx/siete24/2013/images/stories/neurona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764704"/>
            <a:ext cx="2427936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59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3" y="908720"/>
            <a:ext cx="8849403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46672" y="116632"/>
            <a:ext cx="9396536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Types of EM Sources: 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Synchrotron Radiation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18942" y="5085184"/>
            <a:ext cx="9025057" cy="17689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kern="0" dirty="0" smtClean="0"/>
              <a:t>Charged particles spiral around magnetic field lines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kern="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kern="0" dirty="0" smtClean="0"/>
              <a:t>The accelerated electrons emit </a:t>
            </a:r>
            <a:r>
              <a:rPr lang="en-CA" b="1" kern="0" dirty="0" smtClean="0"/>
              <a:t>synchrotron</a:t>
            </a:r>
            <a:r>
              <a:rPr lang="en-CA" kern="0" dirty="0" smtClean="0"/>
              <a:t> radiation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/>
              <a:t> </a:t>
            </a:r>
            <a:r>
              <a:rPr lang="en-CA" kern="0" dirty="0" smtClean="0"/>
              <a:t>    … a continuous spectrum </a:t>
            </a:r>
            <a:r>
              <a:rPr lang="en-CA" b="1" kern="0" dirty="0" smtClean="0"/>
              <a:t>distinct</a:t>
            </a:r>
            <a:r>
              <a:rPr lang="en-CA" kern="0" dirty="0" smtClean="0"/>
              <a:t> from thermal radiation</a:t>
            </a:r>
            <a:endParaRPr lang="en-CA" kern="0" dirty="0"/>
          </a:p>
        </p:txBody>
      </p:sp>
    </p:spTree>
    <p:extLst>
      <p:ext uri="{BB962C8B-B14F-4D97-AF65-F5344CB8AC3E}">
        <p14:creationId xmlns:p14="http://schemas.microsoft.com/office/powerpoint/2010/main" val="272799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1" t="2743" r="25183" b="50000"/>
          <a:stretch/>
        </p:blipFill>
        <p:spPr bwMode="auto">
          <a:xfrm>
            <a:off x="6156176" y="4900529"/>
            <a:ext cx="2870840" cy="186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46672" y="116632"/>
            <a:ext cx="9396536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Types of EM Sources: 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Synchrotron Radiation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49109" r="50000" b="1782"/>
          <a:stretch/>
        </p:blipFill>
        <p:spPr bwMode="auto">
          <a:xfrm>
            <a:off x="6156176" y="812096"/>
            <a:ext cx="2858285" cy="19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8" t="50000" r="1540"/>
          <a:stretch/>
        </p:blipFill>
        <p:spPr bwMode="auto">
          <a:xfrm>
            <a:off x="6156176" y="2840494"/>
            <a:ext cx="2884882" cy="196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339752" y="6132452"/>
            <a:ext cx="4491021" cy="66426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Black hole jet in M87 </a:t>
            </a:r>
            <a:r>
              <a:rPr lang="en-CA" kern="0" dirty="0" smtClean="0">
                <a:sym typeface="Wingdings" panose="05000000000000000000" pitchFamily="2" charset="2"/>
              </a:rPr>
              <a:t></a:t>
            </a:r>
            <a:endParaRPr lang="en-CA" kern="0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5496" y="5068991"/>
            <a:ext cx="5688632" cy="95229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kern="0" dirty="0" smtClean="0"/>
              <a:t>Core of Crab nebula (rapidly rotating, magnetized neutron star)</a:t>
            </a:r>
            <a:endParaRPr lang="en-CA" kern="0" dirty="0"/>
          </a:p>
        </p:txBody>
      </p:sp>
      <p:pic>
        <p:nvPicPr>
          <p:cNvPr id="3082" name="Picture 10" descr="https://www.thunderbolts.info/tpod/2006/image06/060123nebul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21979"/>
            <a:ext cx="5328592" cy="41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25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Measuring Speed of Objects using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 Light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9" name="Picture 9" descr="05_21_Figure_Un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81"/>
          <a:stretch>
            <a:fillRect/>
          </a:stretch>
        </p:blipFill>
        <p:spPr bwMode="auto">
          <a:xfrm>
            <a:off x="0" y="980728"/>
            <a:ext cx="9163039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519" y="4437112"/>
            <a:ext cx="9144000" cy="194421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kern="0" dirty="0" smtClean="0"/>
              <a:t>When source and detector are in </a:t>
            </a:r>
            <a:r>
              <a:rPr lang="en-CA" b="1" kern="0" dirty="0" smtClean="0"/>
              <a:t>relative</a:t>
            </a:r>
            <a:r>
              <a:rPr lang="en-CA" kern="0" dirty="0" smtClean="0"/>
              <a:t> motion, the wavelength detected differs from the wavelength emitted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sz="800" kern="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kern="0" dirty="0" smtClean="0"/>
              <a:t>This </a:t>
            </a:r>
            <a:r>
              <a:rPr lang="en-CA" kern="0" dirty="0"/>
              <a:t>effect can be used to measure the </a:t>
            </a:r>
            <a:r>
              <a:rPr lang="en-CA" b="1" kern="0" dirty="0"/>
              <a:t>radial</a:t>
            </a:r>
            <a:r>
              <a:rPr lang="en-CA" kern="0" dirty="0"/>
              <a:t> velocity of objects in the </a:t>
            </a:r>
            <a:r>
              <a:rPr lang="en-CA" kern="0" dirty="0" smtClean="0"/>
              <a:t>Universe, toward or away from us</a:t>
            </a:r>
            <a:endParaRPr lang="en-CA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>
              <a:xfrm>
                <a:off x="5477728" y="1340768"/>
                <a:ext cx="1758568" cy="93610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2000" kern="0" dirty="0" smtClean="0">
                    <a:solidFill>
                      <a:srgbClr val="FF0000"/>
                    </a:solidFill>
                  </a:rPr>
                  <a:t>Moving away: redshifted to longer </a:t>
                </a:r>
                <a14:m>
                  <m:oMath xmlns:m="http://schemas.openxmlformats.org/officeDocument/2006/math">
                    <m:r>
                      <a:rPr lang="en-CA" sz="2000" i="1" kern="0" smtClea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</m:oMath>
                </a14:m>
                <a:endParaRPr lang="en-CA" sz="2000" kern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728" y="1340768"/>
                <a:ext cx="1758568" cy="936104"/>
              </a:xfrm>
              <a:prstGeom prst="rect">
                <a:avLst/>
              </a:prstGeom>
              <a:blipFill rotWithShape="1">
                <a:blip r:embed="rId4"/>
                <a:stretch>
                  <a:fillRect l="-3819" t="-3247" b="-188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/>
              <p:cNvSpPr txBox="1">
                <a:spLocks noChangeArrowheads="1"/>
              </p:cNvSpPr>
              <p:nvPr/>
            </p:nvSpPr>
            <p:spPr>
              <a:xfrm>
                <a:off x="7380312" y="1340768"/>
                <a:ext cx="2100848" cy="93610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CA" sz="2000" kern="0" dirty="0" smtClean="0">
                    <a:solidFill>
                      <a:srgbClr val="FF0000"/>
                    </a:solidFill>
                  </a:rPr>
                  <a:t>Moving toward: blueshifted to shorter </a:t>
                </a:r>
                <a14:m>
                  <m:oMath xmlns:m="http://schemas.openxmlformats.org/officeDocument/2006/math">
                    <m:r>
                      <a:rPr lang="en-CA" sz="2000" i="1" ker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</m:oMath>
                </a14:m>
                <a:endParaRPr lang="en-CA" sz="2000" kern="0" dirty="0">
                  <a:solidFill>
                    <a:srgbClr val="FF0000"/>
                  </a:solidFill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CA" sz="2000" kern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1340768"/>
                <a:ext cx="2100848" cy="936104"/>
              </a:xfrm>
              <a:prstGeom prst="rect">
                <a:avLst/>
              </a:prstGeom>
              <a:blipFill rotWithShape="1">
                <a:blip r:embed="rId5"/>
                <a:stretch>
                  <a:fillRect l="-3198" t="-3247" b="-188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51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Measuring Speed of Objects using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 Light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6" name="Picture 11" descr="05_23_Figure-Un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4"/>
          <a:stretch>
            <a:fillRect/>
          </a:stretch>
        </p:blipFill>
        <p:spPr bwMode="auto">
          <a:xfrm>
            <a:off x="179512" y="927100"/>
            <a:ext cx="6480720" cy="466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804248" y="1052736"/>
            <a:ext cx="16743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Stationary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804248" y="1969676"/>
            <a:ext cx="21111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Moving away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804248" y="2905780"/>
            <a:ext cx="18839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Away faster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04248" y="3913892"/>
            <a:ext cx="24005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Moving toward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6876256" y="4922004"/>
            <a:ext cx="21600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9999"/>
                </a:solidFill>
                <a:latin typeface="Calibri" panose="020F0502020204030204" pitchFamily="34" charset="0"/>
              </a:rPr>
              <a:t>Toward faster</a:t>
            </a:r>
          </a:p>
        </p:txBody>
      </p:sp>
      <p:sp>
        <p:nvSpPr>
          <p:cNvPr id="12" name="Rectangle 13"/>
          <p:cNvSpPr txBox="1">
            <a:spLocks noChangeArrowheads="1"/>
          </p:cNvSpPr>
          <p:nvPr/>
        </p:nvSpPr>
        <p:spPr>
          <a:xfrm>
            <a:off x="365125" y="5738068"/>
            <a:ext cx="8229600" cy="10033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buNone/>
            </a:pPr>
            <a:r>
              <a:rPr lang="en-US" altLang="en-US" kern="0" dirty="0" smtClean="0">
                <a:solidFill>
                  <a:srgbClr val="7030A0"/>
                </a:solidFill>
                <a:latin typeface="Calibri" panose="020F0502020204030204" pitchFamily="34" charset="0"/>
              </a:rPr>
              <a:t>This “Doppler shift” can be very accurately measured by observing shifts in the wavelengths of spectral lines.</a:t>
            </a:r>
          </a:p>
        </p:txBody>
      </p:sp>
    </p:spTree>
    <p:extLst>
      <p:ext uri="{BB962C8B-B14F-4D97-AF65-F5344CB8AC3E}">
        <p14:creationId xmlns:p14="http://schemas.microsoft.com/office/powerpoint/2010/main" val="1532932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7504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Example: Measuring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 Earth’s Motion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3"/>
              <p:cNvSpPr txBox="1">
                <a:spLocks noChangeArrowheads="1"/>
              </p:cNvSpPr>
              <p:nvPr/>
            </p:nvSpPr>
            <p:spPr>
              <a:xfrm>
                <a:off x="0" y="836712"/>
                <a:ext cx="9144000" cy="158417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+mn-lt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≪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⇒ </m:t>
                      </m:r>
                      <m:f>
                        <m:fPr>
                          <m:ctrlP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radial</m:t>
                              </m:r>
                            </m:sub>
                          </m:sSub>
                        </m:num>
                        <m:den>
                          <m: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den>
                      </m:f>
                      <m:r>
                        <a:rPr lang="en-CA" altLang="en-US" b="0" i="1" dirty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CA" altLang="en-US" i="1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rest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CA" altLang="en-US" b="0" i="0" dirty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en-CA" altLang="en-US" b="0" i="0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en-US" dirty="0">
                          <a:solidFill>
                            <a:srgbClr val="008080"/>
                          </a:solidFill>
                          <a:latin typeface="Calibri" panose="020F0502020204030204" pitchFamily="34" charset="0"/>
                          <a:cs typeface="Times New Roman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en-CA" altLang="en-US" b="0" i="0" dirty="0" smtClean="0">
                          <a:solidFill>
                            <a:srgbClr val="008080"/>
                          </a:solidFill>
                          <a:latin typeface="Calibri" panose="020F0502020204030204" pitchFamily="34" charset="0"/>
                          <a:cs typeface="Times New Roman" pitchFamily="18" charset="0"/>
                        </a:rPr>
                        <m:t> 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∆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𝜆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en-US" b="0" i="1" dirty="0" smtClean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CA" altLang="en-US" i="1" dirty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altLang="en-US" b="0" i="0" dirty="0" smtClean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obs</m:t>
                          </m:r>
                        </m:sub>
                      </m:sSub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altLang="en-US" i="1" dirty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CA" altLang="en-US" i="1" dirty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altLang="en-US" b="0" i="0" dirty="0" smtClean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rest</m:t>
                          </m:r>
                        </m:sub>
                      </m:sSub>
                    </m:oMath>
                  </m:oMathPara>
                </a14:m>
                <a:endParaRPr lang="en-CA" altLang="en-US" baseline="-25000" dirty="0" smtClean="0">
                  <a:solidFill>
                    <a:srgbClr val="008080"/>
                  </a:solidFill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marL="0" indent="0" eaLnBrk="1" hangingPunct="1">
                  <a:buNone/>
                </a:pPr>
                <a:endParaRPr lang="el-GR" altLang="en-US" sz="800" baseline="-25000" dirty="0">
                  <a:solidFill>
                    <a:srgbClr val="008080"/>
                  </a:solidFill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∆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𝜆</m:t>
                      </m:r>
                      <m:r>
                        <a:rPr lang="en-CA" altLang="en-US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&gt;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0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CA" altLang="en-US" b="0" i="0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redshift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∆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𝜆</m:t>
                      </m:r>
                      <m:r>
                        <a:rPr lang="en-CA" altLang="en-US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&lt;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0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CA" altLang="en-US" b="0" i="0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blue</m:t>
                      </m:r>
                      <m:r>
                        <m:rPr>
                          <m:sty m:val="p"/>
                        </m:rPr>
                        <a:rPr lang="en-CA" altLang="en-US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shift</m:t>
                      </m:r>
                    </m:oMath>
                  </m:oMathPara>
                </a14:m>
                <a:endParaRPr lang="en-CA" altLang="en-US" kern="0" dirty="0" smtClean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endParaRPr lang="en-CA" altLang="en-US" kern="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endParaRPr lang="en-CA" altLang="en-US" kern="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6712"/>
                <a:ext cx="9144000" cy="1584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7388396" y="4303948"/>
            <a:ext cx="1720108" cy="853244"/>
            <a:chOff x="7316388" y="4303948"/>
            <a:chExt cx="1720108" cy="853244"/>
          </a:xfrm>
        </p:grpSpPr>
        <p:sp>
          <p:nvSpPr>
            <p:cNvPr id="22" name="Oval 21"/>
            <p:cNvSpPr/>
            <p:nvPr/>
          </p:nvSpPr>
          <p:spPr>
            <a:xfrm>
              <a:off x="7316388" y="4303948"/>
              <a:ext cx="698376" cy="69837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665576" y="4645888"/>
              <a:ext cx="137092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13"/>
                <p:cNvSpPr txBox="1">
                  <a:spLocks noChangeArrowheads="1"/>
                </p:cNvSpPr>
                <p:nvPr/>
              </p:nvSpPr>
              <p:spPr>
                <a:xfrm>
                  <a:off x="8000574" y="4655944"/>
                  <a:ext cx="747890" cy="50124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999"/>
                    </a:buClr>
                    <a:buFont typeface="Wingdings" pitchFamily="2" charset="2"/>
                    <a:buChar char="§"/>
                    <a:defRPr sz="2800">
                      <a:solidFill>
                        <a:srgbClr val="009999"/>
                      </a:solidFill>
                      <a:latin typeface="+mn-lt"/>
                      <a:ea typeface="MS PGothic" pitchFamily="34" charset="-128"/>
                      <a:cs typeface="ＭＳ Ｐゴシック" charset="-128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Font typeface="Wingdings" pitchFamily="2" charset="2"/>
                    <a:buChar char="ü"/>
                    <a:defRPr sz="2600">
                      <a:solidFill>
                        <a:srgbClr val="000066"/>
                      </a:solidFill>
                      <a:latin typeface="+mn-lt"/>
                      <a:ea typeface="MS PGothic" pitchFamily="3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Char char="o"/>
                    <a:defRPr sz="2000">
                      <a:solidFill>
                        <a:schemeClr val="bg2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indent="0" eaLnBrk="1" hangingPunct="1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en-US" b="0" i="1" dirty="0" smtClean="0">
                                <a:solidFill>
                                  <a:srgbClr val="00808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altLang="en-US" b="0" i="1" dirty="0" smtClean="0">
                                <a:solidFill>
                                  <a:srgbClr val="00808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CA" altLang="en-US" b="0" i="1" dirty="0" smtClean="0">
                                <a:solidFill>
                                  <a:srgbClr val="008080"/>
                                </a:solidFill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CA" altLang="en-US" kern="0" dirty="0" smtClean="0">
                    <a:latin typeface="Calibri" panose="020F0502020204030204" pitchFamily="34" charset="0"/>
                  </a:endParaRPr>
                </a:p>
                <a:p>
                  <a:pPr eaLnBrk="1" hangingPunct="1"/>
                  <a:endParaRPr lang="en-CA" altLang="en-US" kern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angl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574" y="4655944"/>
                  <a:ext cx="747890" cy="50124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13"/>
              <p:cNvSpPr txBox="1">
                <a:spLocks noChangeArrowheads="1"/>
              </p:cNvSpPr>
              <p:nvPr/>
            </p:nvSpPr>
            <p:spPr>
              <a:xfrm>
                <a:off x="3707904" y="2822358"/>
                <a:ext cx="3240360" cy="345638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+mn-lt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en-CA" altLang="en-US" kern="0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Given: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i="1" dirty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CA" altLang="en-US" i="1" dirty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altLang="en-US" dirty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rest</m:t>
                          </m:r>
                        </m:sub>
                      </m:sSub>
                      <m:r>
                        <a:rPr lang="en-CA" altLang="en-US" b="0" i="1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CA" altLang="en-US" i="1" dirty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486.1</m:t>
                      </m:r>
                      <m:r>
                        <a:rPr lang="en-CA" altLang="en-US" b="0" i="0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CA" altLang="en-US" b="0" i="0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nm</m:t>
                      </m:r>
                    </m:oMath>
                  </m:oMathPara>
                </a14:m>
                <a:endParaRPr lang="en-CA" altLang="en-US" kern="0" dirty="0" smtClean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i="1" dirty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CA" altLang="en-US" i="1" dirty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altLang="en-US" dirty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obs</m:t>
                          </m:r>
                          <m:r>
                            <a:rPr lang="en-CA" altLang="en-US" b="0" i="0" dirty="0" smtClean="0">
                              <a:solidFill>
                                <a:srgbClr val="009999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_1</m:t>
                          </m:r>
                        </m:sub>
                      </m:sSub>
                      <m:r>
                        <a:rPr lang="en-CA" altLang="en-US" b="0" i="1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CA" altLang="en-US" i="1" dirty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486.</m:t>
                      </m:r>
                      <m:r>
                        <a:rPr lang="en-CA" altLang="en-US" b="0" i="1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2</m:t>
                      </m:r>
                      <m:r>
                        <a:rPr lang="en-CA" altLang="en-US" i="1" dirty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7</m:t>
                      </m:r>
                      <m:r>
                        <m:rPr>
                          <m:sty m:val="p"/>
                        </m:rPr>
                        <a:rPr lang="en-CA" altLang="en-US" i="0" dirty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nm</m:t>
                      </m:r>
                    </m:oMath>
                  </m:oMathPara>
                </a14:m>
                <a:endParaRPr lang="en-CA" altLang="en-US" kern="0" dirty="0" smtClean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i="1" dirty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CA" altLang="en-US" i="1" dirty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altLang="en-US" dirty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obs</m:t>
                          </m:r>
                          <m:r>
                            <a:rPr lang="en-CA" altLang="en-US" dirty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_</m:t>
                          </m:r>
                          <m:r>
                            <a:rPr lang="en-CA" altLang="en-US" b="0" i="1" dirty="0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altLang="en-US" i="1" dirty="0">
                          <a:latin typeface="Cambria Math"/>
                          <a:ea typeface="Cambria Math"/>
                          <a:cs typeface="Times New Roman" pitchFamily="18" charset="0"/>
                        </a:rPr>
                        <m:t>=486.17</m:t>
                      </m:r>
                      <m:r>
                        <m:rPr>
                          <m:sty m:val="p"/>
                        </m:rPr>
                        <a:rPr lang="en-CA" altLang="en-US" dirty="0">
                          <a:latin typeface="Cambria Math"/>
                          <a:ea typeface="Cambria Math"/>
                          <a:cs typeface="Times New Roman" pitchFamily="18" charset="0"/>
                        </a:rPr>
                        <m:t>nm</m:t>
                      </m:r>
                    </m:oMath>
                  </m:oMathPara>
                </a14:m>
                <a:endParaRPr lang="en-CA" altLang="en-US" kern="0" dirty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endParaRPr lang="en-CA" altLang="en-US" sz="800" kern="0" dirty="0" smtClean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r>
                  <a:rPr lang="en-CA" altLang="en-US" kern="0" dirty="0" smtClean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Find: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i="1" dirty="0">
                              <a:solidFill>
                                <a:srgbClr val="00808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altLang="en-US" i="1" dirty="0">
                              <a:solidFill>
                                <a:srgbClr val="00808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CA" altLang="en-US" i="1" dirty="0">
                              <a:solidFill>
                                <a:srgbClr val="008080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CA" altLang="en-US" kern="0" dirty="0" smtClean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  <a:p>
                <a:pPr eaLnBrk="1" hangingPunct="1"/>
                <a:endParaRPr lang="en-CA" altLang="en-US" kern="0" dirty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822358"/>
                <a:ext cx="3240360" cy="3456384"/>
              </a:xfrm>
              <a:prstGeom prst="rect">
                <a:avLst/>
              </a:prstGeom>
              <a:blipFill rotWithShape="1">
                <a:blip r:embed="rId5"/>
                <a:stretch>
                  <a:fillRect l="-3759" t="-15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251520" y="2492896"/>
            <a:ext cx="3312368" cy="4248472"/>
            <a:chOff x="251520" y="2492896"/>
            <a:chExt cx="3312368" cy="4248472"/>
          </a:xfrm>
        </p:grpSpPr>
        <p:grpSp>
          <p:nvGrpSpPr>
            <p:cNvPr id="25" name="Group 24"/>
            <p:cNvGrpSpPr/>
            <p:nvPr/>
          </p:nvGrpSpPr>
          <p:grpSpPr>
            <a:xfrm>
              <a:off x="251520" y="2711728"/>
              <a:ext cx="3312368" cy="3772186"/>
              <a:chOff x="251520" y="2711728"/>
              <a:chExt cx="3312368" cy="3772186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51520" y="2996952"/>
                <a:ext cx="3312368" cy="3312368"/>
              </a:xfrm>
              <a:prstGeom prst="ellipse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1558516" y="4303948"/>
                <a:ext cx="698376" cy="69837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33110" y="2822358"/>
                <a:ext cx="349188" cy="34918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733110" y="6134726"/>
                <a:ext cx="349188" cy="34918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118384" y="2996952"/>
                <a:ext cx="789320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907704" y="6309320"/>
                <a:ext cx="789320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13"/>
                  <p:cNvSpPr txBox="1">
                    <a:spLocks noChangeArrowheads="1"/>
                  </p:cNvSpPr>
                  <p:nvPr/>
                </p:nvSpPr>
                <p:spPr>
                  <a:xfrm>
                    <a:off x="514510" y="2711728"/>
                    <a:ext cx="747890" cy="501248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9999"/>
                      </a:buClr>
                      <a:buFont typeface="Wingdings" pitchFamily="2" charset="2"/>
                      <a:buChar char="§"/>
                      <a:defRPr sz="2800">
                        <a:solidFill>
                          <a:srgbClr val="009999"/>
                        </a:solidFill>
                        <a:latin typeface="+mn-lt"/>
                        <a:ea typeface="MS PGothic" pitchFamily="34" charset="-128"/>
                        <a:cs typeface="ＭＳ Ｐゴシック" charset="-128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66"/>
                      </a:buClr>
                      <a:buFont typeface="Wingdings" pitchFamily="2" charset="2"/>
                      <a:buChar char="ü"/>
                      <a:defRPr sz="2600">
                        <a:solidFill>
                          <a:srgbClr val="000066"/>
                        </a:solidFill>
                        <a:latin typeface="+mn-lt"/>
                        <a:ea typeface="MS PGothic" pitchFamily="34" charset="-128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•"/>
                      <a:defRPr sz="2400">
                        <a:solidFill>
                          <a:srgbClr val="000000"/>
                        </a:solidFill>
                        <a:latin typeface="Arial" charset="0"/>
                        <a:ea typeface="MS PGothic" pitchFamily="34" charset="-128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Char char="o"/>
                      <a:defRPr sz="2000">
                        <a:solidFill>
                          <a:schemeClr val="bg2"/>
                        </a:solidFill>
                        <a:latin typeface="Arial" charset="0"/>
                        <a:ea typeface="MS PGothic" pitchFamily="34" charset="-128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MS PGothic" pitchFamily="34" charset="-128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indent="0" eaLnBrk="1" hangingPunct="1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altLang="en-US" b="0" i="1" dirty="0" smtClean="0">
                                  <a:solidFill>
                                    <a:srgbClr val="00808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altLang="en-US" b="0" i="1" dirty="0" smtClean="0">
                                  <a:solidFill>
                                    <a:srgbClr val="00808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altLang="en-US" b="0" i="1" dirty="0" smtClean="0">
                                  <a:solidFill>
                                    <a:srgbClr val="00808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</m:oMath>
                      </m:oMathPara>
                    </a14:m>
                    <a:endParaRPr lang="en-CA" altLang="en-US" kern="0" dirty="0" smtClean="0">
                      <a:latin typeface="Calibri" panose="020F0502020204030204" pitchFamily="34" charset="0"/>
                    </a:endParaRPr>
                  </a:p>
                  <a:p>
                    <a:pPr eaLnBrk="1" hangingPunct="1"/>
                    <a:endParaRPr lang="en-CA" altLang="en-US" kern="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angle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510" y="2711728"/>
                    <a:ext cx="747890" cy="501248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13"/>
                <p:cNvSpPr txBox="1">
                  <a:spLocks noChangeArrowheads="1"/>
                </p:cNvSpPr>
                <p:nvPr/>
              </p:nvSpPr>
              <p:spPr>
                <a:xfrm>
                  <a:off x="1879894" y="2492896"/>
                  <a:ext cx="747890" cy="50124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999"/>
                    </a:buClr>
                    <a:buFont typeface="Wingdings" pitchFamily="2" charset="2"/>
                    <a:buChar char="§"/>
                    <a:defRPr sz="2800">
                      <a:solidFill>
                        <a:srgbClr val="009999"/>
                      </a:solidFill>
                      <a:latin typeface="+mn-lt"/>
                      <a:ea typeface="MS PGothic" pitchFamily="34" charset="-128"/>
                      <a:cs typeface="ＭＳ Ｐゴシック" charset="-128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Font typeface="Wingdings" pitchFamily="2" charset="2"/>
                    <a:buChar char="ü"/>
                    <a:defRPr sz="2600">
                      <a:solidFill>
                        <a:srgbClr val="000066"/>
                      </a:solidFill>
                      <a:latin typeface="+mn-lt"/>
                      <a:ea typeface="MS PGothic" pitchFamily="3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Char char="o"/>
                    <a:defRPr sz="2000">
                      <a:solidFill>
                        <a:schemeClr val="bg2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indent="0" eaLnBrk="1" hangingPunct="1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en-US" b="0" i="1" dirty="0" smtClean="0">
                            <a:solidFill>
                              <a:srgbClr val="008080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CA" altLang="en-US" kern="0" dirty="0" smtClean="0">
                    <a:latin typeface="Calibri" panose="020F0502020204030204" pitchFamily="34" charset="0"/>
                  </a:endParaRPr>
                </a:p>
                <a:p>
                  <a:pPr eaLnBrk="1" hangingPunct="1"/>
                  <a:endParaRPr lang="en-CA" altLang="en-US" kern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Rectangl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894" y="2492896"/>
                  <a:ext cx="747890" cy="50124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13"/>
                <p:cNvSpPr txBox="1">
                  <a:spLocks noChangeArrowheads="1"/>
                </p:cNvSpPr>
                <p:nvPr/>
              </p:nvSpPr>
              <p:spPr>
                <a:xfrm>
                  <a:off x="1187624" y="6240120"/>
                  <a:ext cx="747890" cy="50124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999"/>
                    </a:buClr>
                    <a:buFont typeface="Wingdings" pitchFamily="2" charset="2"/>
                    <a:buChar char="§"/>
                    <a:defRPr sz="2800">
                      <a:solidFill>
                        <a:srgbClr val="009999"/>
                      </a:solidFill>
                      <a:latin typeface="+mn-lt"/>
                      <a:ea typeface="MS PGothic" pitchFamily="34" charset="-128"/>
                      <a:cs typeface="ＭＳ Ｐゴシック" charset="-128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Font typeface="Wingdings" pitchFamily="2" charset="2"/>
                    <a:buChar char="ü"/>
                    <a:defRPr sz="2600">
                      <a:solidFill>
                        <a:srgbClr val="000066"/>
                      </a:solidFill>
                      <a:latin typeface="+mn-lt"/>
                      <a:ea typeface="MS PGothic" pitchFamily="3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Char char="o"/>
                    <a:defRPr sz="2000">
                      <a:solidFill>
                        <a:schemeClr val="bg2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indent="0" eaLnBrk="1" hangingPunct="1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en-US" b="0" i="1" dirty="0" smtClean="0">
                            <a:solidFill>
                              <a:srgbClr val="008080"/>
                            </a:solidFill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CA" altLang="en-US" kern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1" name="Rectangl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624" y="6240120"/>
                  <a:ext cx="747890" cy="501248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358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7504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Example: Measuring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 Earth’s Motion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3"/>
              <p:cNvSpPr txBox="1">
                <a:spLocks noChangeArrowheads="1"/>
              </p:cNvSpPr>
              <p:nvPr/>
            </p:nvSpPr>
            <p:spPr>
              <a:xfrm>
                <a:off x="0" y="836712"/>
                <a:ext cx="9144000" cy="158417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+mn-lt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≪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⇒ </m:t>
                      </m:r>
                      <m:f>
                        <m:fPr>
                          <m:ctrlP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radial</m:t>
                              </m:r>
                            </m:sub>
                          </m:sSub>
                        </m:num>
                        <m:den>
                          <m: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den>
                      </m:f>
                      <m:r>
                        <a:rPr lang="en-CA" altLang="en-US" b="0" i="1" dirty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f>
                        <m:fPr>
                          <m:ctrlP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CA" altLang="en-US" i="1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rest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CA" altLang="en-US" b="0" i="0" dirty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en-CA" altLang="en-US" b="0" i="0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en-US" dirty="0">
                          <a:solidFill>
                            <a:srgbClr val="008080"/>
                          </a:solidFill>
                          <a:latin typeface="Calibri" panose="020F0502020204030204" pitchFamily="34" charset="0"/>
                          <a:cs typeface="Times New Roman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en-CA" altLang="en-US" b="0" i="0" dirty="0" smtClean="0">
                          <a:solidFill>
                            <a:srgbClr val="008080"/>
                          </a:solidFill>
                          <a:latin typeface="Calibri" panose="020F0502020204030204" pitchFamily="34" charset="0"/>
                          <a:cs typeface="Times New Roman" pitchFamily="18" charset="0"/>
                        </a:rPr>
                        <m:t> 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∆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𝜆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altLang="en-US" b="0" i="1" dirty="0" smtClean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CA" altLang="en-US" i="1" dirty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altLang="en-US" b="0" i="0" dirty="0" smtClean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obs</m:t>
                          </m:r>
                        </m:sub>
                      </m:sSub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altLang="en-US" i="1" dirty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CA" altLang="en-US" i="1" dirty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altLang="en-US" b="0" i="0" dirty="0" smtClean="0">
                              <a:solidFill>
                                <a:srgbClr val="00808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rest</m:t>
                          </m:r>
                        </m:sub>
                      </m:sSub>
                    </m:oMath>
                  </m:oMathPara>
                </a14:m>
                <a:endParaRPr lang="en-CA" altLang="en-US" baseline="-25000" dirty="0" smtClean="0">
                  <a:solidFill>
                    <a:srgbClr val="008080"/>
                  </a:solidFill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marL="0" indent="0" eaLnBrk="1" hangingPunct="1">
                  <a:buNone/>
                </a:pPr>
                <a:endParaRPr lang="el-GR" altLang="en-US" sz="800" baseline="-25000" dirty="0">
                  <a:solidFill>
                    <a:srgbClr val="008080"/>
                  </a:solidFill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∆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𝜆</m:t>
                      </m:r>
                      <m:r>
                        <a:rPr lang="en-CA" altLang="en-US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&gt;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0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CA" altLang="en-US" b="0" i="0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redshift</m:t>
                      </m:r>
                      <m:r>
                        <a:rPr lang="en-CA" altLang="en-US" b="0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∆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𝜆</m:t>
                      </m:r>
                      <m:r>
                        <a:rPr lang="en-CA" altLang="en-US" i="1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&lt;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0</m:t>
                      </m:r>
                      <m:r>
                        <a:rPr lang="en-CA" altLang="en-US" i="1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CA" altLang="en-US" b="0" i="0" dirty="0" smtClean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blue</m:t>
                      </m:r>
                      <m:r>
                        <m:rPr>
                          <m:sty m:val="p"/>
                        </m:rPr>
                        <a:rPr lang="en-CA" altLang="en-US" dirty="0">
                          <a:solidFill>
                            <a:srgbClr val="008080"/>
                          </a:solidFill>
                          <a:latin typeface="Cambria Math"/>
                          <a:ea typeface="Cambria Math"/>
                        </a:rPr>
                        <m:t>shift</m:t>
                      </m:r>
                    </m:oMath>
                  </m:oMathPara>
                </a14:m>
                <a:endParaRPr lang="en-CA" altLang="en-US" kern="0" dirty="0" smtClean="0"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endParaRPr lang="en-CA" altLang="en-US" kern="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endParaRPr lang="en-CA" altLang="en-US" kern="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6712"/>
                <a:ext cx="9144000" cy="1584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7388396" y="4303948"/>
            <a:ext cx="1720108" cy="853244"/>
            <a:chOff x="7316388" y="4303948"/>
            <a:chExt cx="1720108" cy="853244"/>
          </a:xfrm>
        </p:grpSpPr>
        <p:sp>
          <p:nvSpPr>
            <p:cNvPr id="22" name="Oval 21"/>
            <p:cNvSpPr/>
            <p:nvPr/>
          </p:nvSpPr>
          <p:spPr>
            <a:xfrm>
              <a:off x="7316388" y="4303948"/>
              <a:ext cx="698376" cy="69837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665576" y="4645888"/>
              <a:ext cx="137092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13"/>
                <p:cNvSpPr txBox="1">
                  <a:spLocks noChangeArrowheads="1"/>
                </p:cNvSpPr>
                <p:nvPr/>
              </p:nvSpPr>
              <p:spPr>
                <a:xfrm>
                  <a:off x="8000574" y="4655944"/>
                  <a:ext cx="747890" cy="50124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999"/>
                    </a:buClr>
                    <a:buFont typeface="Wingdings" pitchFamily="2" charset="2"/>
                    <a:buChar char="§"/>
                    <a:defRPr sz="2800">
                      <a:solidFill>
                        <a:srgbClr val="009999"/>
                      </a:solidFill>
                      <a:latin typeface="+mn-lt"/>
                      <a:ea typeface="MS PGothic" pitchFamily="34" charset="-128"/>
                      <a:cs typeface="ＭＳ Ｐゴシック" charset="-128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Font typeface="Wingdings" pitchFamily="2" charset="2"/>
                    <a:buChar char="ü"/>
                    <a:defRPr sz="2600">
                      <a:solidFill>
                        <a:srgbClr val="000066"/>
                      </a:solidFill>
                      <a:latin typeface="+mn-lt"/>
                      <a:ea typeface="MS PGothic" pitchFamily="3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Char char="o"/>
                    <a:defRPr sz="2000">
                      <a:solidFill>
                        <a:schemeClr val="bg2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indent="0" eaLnBrk="1" hangingPunct="1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altLang="en-US" b="0" i="1" dirty="0" smtClean="0">
                                <a:solidFill>
                                  <a:srgbClr val="00808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altLang="en-US" b="0" i="1" dirty="0" smtClean="0">
                                <a:solidFill>
                                  <a:srgbClr val="008080"/>
                                </a:solidFill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CA" altLang="en-US" b="0" i="1" dirty="0" smtClean="0">
                                <a:solidFill>
                                  <a:srgbClr val="008080"/>
                                </a:solidFill>
                                <a:latin typeface="Cambria Math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CA" altLang="en-US" kern="0" dirty="0" smtClean="0">
                    <a:latin typeface="Calibri" panose="020F0502020204030204" pitchFamily="34" charset="0"/>
                  </a:endParaRPr>
                </a:p>
                <a:p>
                  <a:pPr eaLnBrk="1" hangingPunct="1"/>
                  <a:endParaRPr lang="en-CA" altLang="en-US" kern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angl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574" y="4655944"/>
                  <a:ext cx="747890" cy="50124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13"/>
              <p:cNvSpPr txBox="1">
                <a:spLocks noChangeArrowheads="1"/>
              </p:cNvSpPr>
              <p:nvPr/>
            </p:nvSpPr>
            <p:spPr>
              <a:xfrm>
                <a:off x="3707904" y="2822358"/>
                <a:ext cx="4248472" cy="345638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+mn-lt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altLang="en-US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𝑐</m:t>
                          </m:r>
                        </m:den>
                      </m:f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obs</m:t>
                              </m:r>
                              <m: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_1</m:t>
                              </m:r>
                            </m:sub>
                          </m:sSub>
                          <m: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rest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rest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altLang="en-US" kern="0" dirty="0" smtClean="0">
                  <a:solidFill>
                    <a:srgbClr val="7030A0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endParaRPr lang="en-CA" altLang="en-US" sz="800" kern="0" dirty="0" smtClean="0">
                  <a:solidFill>
                    <a:srgbClr val="7030A0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r>
                            <a:rPr lang="en-CA" alt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𝑐</m:t>
                          </m:r>
                        </m:den>
                      </m:f>
                      <m:r>
                        <a:rPr lang="en-CA" altLang="en-US" i="1" ker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obs</m:t>
                              </m:r>
                              <m: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_</m:t>
                              </m:r>
                              <m:r>
                                <a:rPr lang="en-CA" altLang="en-US" b="0" i="1" dirty="0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altLang="en-US" i="1" dirty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rest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rest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altLang="en-US" kern="0" dirty="0" smtClean="0">
                  <a:solidFill>
                    <a:srgbClr val="7030A0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endParaRPr lang="en-CA" altLang="en-US" sz="800" kern="0" dirty="0" smtClean="0">
                  <a:solidFill>
                    <a:srgbClr val="7030A0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2</m:t>
                      </m:r>
                      <m:f>
                        <m:fPr>
                          <m:ctrlPr>
                            <a:rPr lang="en-CA" altLang="en-US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CA" altLang="en-US" b="0" i="1" kern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𝑐</m:t>
                          </m:r>
                        </m:den>
                      </m:f>
                      <m:r>
                        <a:rPr lang="en-CA" altLang="en-US" b="0" i="1" kern="0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CA" altLang="en-US" i="1" ker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obs</m:t>
                              </m:r>
                              <m: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_1</m:t>
                              </m:r>
                            </m:sub>
                          </m:sSub>
                          <m:r>
                            <a:rPr lang="en-CA" altLang="en-US" i="1" dirty="0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obs</m:t>
                              </m:r>
                              <m: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_</m:t>
                              </m:r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en-US" i="1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CA" altLang="en-US" dirty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rest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altLang="en-US" kern="0" dirty="0" smtClean="0">
                  <a:solidFill>
                    <a:srgbClr val="7030A0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:endParaRPr lang="en-CA" altLang="en-US" sz="800" kern="0" dirty="0" smtClean="0">
                  <a:solidFill>
                    <a:srgbClr val="7030A0"/>
                  </a:solidFill>
                  <a:latin typeface="Calibri" panose="020F0502020204030204" pitchFamily="34" charset="0"/>
                </a:endParaRP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altLang="en-US" i="1" dirty="0" smtClean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altLang="en-US" i="1" dirty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CA" altLang="en-US" i="1" dirty="0">
                              <a:solidFill>
                                <a:srgbClr val="009999"/>
                              </a:solidFill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en-CA" altLang="en-US" i="1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CA" altLang="en-US" b="0" i="1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30</m:t>
                      </m:r>
                      <m:r>
                        <m:rPr>
                          <m:sty m:val="p"/>
                        </m:rPr>
                        <a:rPr lang="en-CA" altLang="en-US" b="0" i="0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km</m:t>
                      </m:r>
                      <m:r>
                        <a:rPr lang="en-CA" altLang="en-US" b="0" i="0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CA" altLang="en-US" b="0" i="0" dirty="0" smtClean="0">
                          <a:solidFill>
                            <a:srgbClr val="009999"/>
                          </a:solidFill>
                          <a:latin typeface="Cambria Math"/>
                          <a:ea typeface="Cambria Math"/>
                        </a:rPr>
                        <m:t>s</m:t>
                      </m:r>
                    </m:oMath>
                  </m:oMathPara>
                </a14:m>
                <a:endParaRPr lang="en-CA" altLang="en-US" kern="0" dirty="0" smtClean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  <a:p>
                <a:pPr eaLnBrk="1" hangingPunct="1"/>
                <a:endParaRPr lang="en-CA" altLang="en-US" kern="0" dirty="0">
                  <a:solidFill>
                    <a:srgbClr val="00999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2822358"/>
                <a:ext cx="4248472" cy="3456384"/>
              </a:xfrm>
              <a:prstGeom prst="rect">
                <a:avLst/>
              </a:prstGeom>
              <a:blipFill rotWithShape="1">
                <a:blip r:embed="rId5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251520" y="2492896"/>
            <a:ext cx="3312368" cy="4248472"/>
            <a:chOff x="251520" y="2492896"/>
            <a:chExt cx="3312368" cy="4248472"/>
          </a:xfrm>
        </p:grpSpPr>
        <p:grpSp>
          <p:nvGrpSpPr>
            <p:cNvPr id="25" name="Group 24"/>
            <p:cNvGrpSpPr/>
            <p:nvPr/>
          </p:nvGrpSpPr>
          <p:grpSpPr>
            <a:xfrm>
              <a:off x="251520" y="2711728"/>
              <a:ext cx="3312368" cy="3772186"/>
              <a:chOff x="251520" y="2711728"/>
              <a:chExt cx="3312368" cy="3772186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51520" y="2996952"/>
                <a:ext cx="3312368" cy="3312368"/>
              </a:xfrm>
              <a:prstGeom prst="ellipse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1558516" y="4303948"/>
                <a:ext cx="698376" cy="69837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733110" y="2822358"/>
                <a:ext cx="349188" cy="34918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733110" y="6134726"/>
                <a:ext cx="349188" cy="34918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118384" y="2996952"/>
                <a:ext cx="789320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907704" y="6309320"/>
                <a:ext cx="789320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13"/>
                  <p:cNvSpPr txBox="1">
                    <a:spLocks noChangeArrowheads="1"/>
                  </p:cNvSpPr>
                  <p:nvPr/>
                </p:nvSpPr>
                <p:spPr>
                  <a:xfrm>
                    <a:off x="514510" y="2711728"/>
                    <a:ext cx="747890" cy="501248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9999"/>
                      </a:buClr>
                      <a:buFont typeface="Wingdings" pitchFamily="2" charset="2"/>
                      <a:buChar char="§"/>
                      <a:defRPr sz="2800">
                        <a:solidFill>
                          <a:srgbClr val="009999"/>
                        </a:solidFill>
                        <a:latin typeface="+mn-lt"/>
                        <a:ea typeface="MS PGothic" pitchFamily="34" charset="-128"/>
                        <a:cs typeface="ＭＳ Ｐゴシック" charset="-128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66"/>
                      </a:buClr>
                      <a:buFont typeface="Wingdings" pitchFamily="2" charset="2"/>
                      <a:buChar char="ü"/>
                      <a:defRPr sz="2600">
                        <a:solidFill>
                          <a:srgbClr val="000066"/>
                        </a:solidFill>
                        <a:latin typeface="+mn-lt"/>
                        <a:ea typeface="MS PGothic" pitchFamily="34" charset="-128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•"/>
                      <a:defRPr sz="2400">
                        <a:solidFill>
                          <a:srgbClr val="000000"/>
                        </a:solidFill>
                        <a:latin typeface="Arial" charset="0"/>
                        <a:ea typeface="MS PGothic" pitchFamily="34" charset="-128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2"/>
                      </a:buClr>
                      <a:buChar char="o"/>
                      <a:defRPr sz="2000">
                        <a:solidFill>
                          <a:schemeClr val="bg2"/>
                        </a:solidFill>
                        <a:latin typeface="Arial" charset="0"/>
                        <a:ea typeface="MS PGothic" pitchFamily="34" charset="-128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MS PGothic" pitchFamily="34" charset="-128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bg1"/>
                      </a:buClr>
                      <a:buChar char="o"/>
                      <a:defRPr sz="2000">
                        <a:solidFill>
                          <a:srgbClr val="000000"/>
                        </a:solidFill>
                        <a:latin typeface="Arial" charset="0"/>
                        <a:ea typeface="ＭＳ Ｐゴシック" charset="-128"/>
                      </a:defRPr>
                    </a:lvl9pPr>
                  </a:lstStyle>
                  <a:p>
                    <a:pPr marL="0" indent="0" eaLnBrk="1" hangingPunct="1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altLang="en-US" b="0" i="1" dirty="0" smtClean="0">
                                  <a:solidFill>
                                    <a:srgbClr val="00808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altLang="en-US" b="0" i="1" dirty="0" smtClean="0">
                                  <a:solidFill>
                                    <a:srgbClr val="00808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altLang="en-US" b="0" i="1" dirty="0" smtClean="0">
                                  <a:solidFill>
                                    <a:srgbClr val="008080"/>
                                  </a:solidFill>
                                  <a:latin typeface="Cambria Math"/>
                                </a:rPr>
                                <m:t>𝐸</m:t>
                              </m:r>
                            </m:sub>
                          </m:sSub>
                        </m:oMath>
                      </m:oMathPara>
                    </a14:m>
                    <a:endParaRPr lang="en-CA" altLang="en-US" kern="0" dirty="0" smtClean="0">
                      <a:latin typeface="Calibri" panose="020F0502020204030204" pitchFamily="34" charset="0"/>
                    </a:endParaRPr>
                  </a:p>
                  <a:p>
                    <a:pPr eaLnBrk="1" hangingPunct="1"/>
                    <a:endParaRPr lang="en-CA" altLang="en-US" kern="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angle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510" y="2711728"/>
                    <a:ext cx="747890" cy="501248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13"/>
                <p:cNvSpPr txBox="1">
                  <a:spLocks noChangeArrowheads="1"/>
                </p:cNvSpPr>
                <p:nvPr/>
              </p:nvSpPr>
              <p:spPr>
                <a:xfrm>
                  <a:off x="1879894" y="2492896"/>
                  <a:ext cx="747890" cy="50124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999"/>
                    </a:buClr>
                    <a:buFont typeface="Wingdings" pitchFamily="2" charset="2"/>
                    <a:buChar char="§"/>
                    <a:defRPr sz="2800">
                      <a:solidFill>
                        <a:srgbClr val="009999"/>
                      </a:solidFill>
                      <a:latin typeface="+mn-lt"/>
                      <a:ea typeface="MS PGothic" pitchFamily="34" charset="-128"/>
                      <a:cs typeface="ＭＳ Ｐゴシック" charset="-128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Font typeface="Wingdings" pitchFamily="2" charset="2"/>
                    <a:buChar char="ü"/>
                    <a:defRPr sz="2600">
                      <a:solidFill>
                        <a:srgbClr val="000066"/>
                      </a:solidFill>
                      <a:latin typeface="+mn-lt"/>
                      <a:ea typeface="MS PGothic" pitchFamily="3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Char char="o"/>
                    <a:defRPr sz="2000">
                      <a:solidFill>
                        <a:schemeClr val="bg2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indent="0" eaLnBrk="1" hangingPunct="1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en-US" b="0" i="1" dirty="0" smtClean="0">
                            <a:solidFill>
                              <a:srgbClr val="008080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CA" altLang="en-US" kern="0" dirty="0" smtClean="0">
                    <a:latin typeface="Calibri" panose="020F0502020204030204" pitchFamily="34" charset="0"/>
                  </a:endParaRPr>
                </a:p>
                <a:p>
                  <a:pPr eaLnBrk="1" hangingPunct="1"/>
                  <a:endParaRPr lang="en-CA" altLang="en-US" kern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Rectangl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894" y="2492896"/>
                  <a:ext cx="747890" cy="50124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13"/>
                <p:cNvSpPr txBox="1">
                  <a:spLocks noChangeArrowheads="1"/>
                </p:cNvSpPr>
                <p:nvPr/>
              </p:nvSpPr>
              <p:spPr>
                <a:xfrm>
                  <a:off x="1187624" y="6240120"/>
                  <a:ext cx="747890" cy="501248"/>
                </a:xfrm>
                <a:prstGeom prst="rect">
                  <a:avLst/>
                </a:prstGeom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999"/>
                    </a:buClr>
                    <a:buFont typeface="Wingdings" pitchFamily="2" charset="2"/>
                    <a:buChar char="§"/>
                    <a:defRPr sz="2800">
                      <a:solidFill>
                        <a:srgbClr val="009999"/>
                      </a:solidFill>
                      <a:latin typeface="+mn-lt"/>
                      <a:ea typeface="MS PGothic" pitchFamily="34" charset="-128"/>
                      <a:cs typeface="ＭＳ Ｐゴシック" charset="-128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66"/>
                    </a:buClr>
                    <a:buFont typeface="Wingdings" pitchFamily="2" charset="2"/>
                    <a:buChar char="ü"/>
                    <a:defRPr sz="2600">
                      <a:solidFill>
                        <a:srgbClr val="000066"/>
                      </a:solidFill>
                      <a:latin typeface="+mn-lt"/>
                      <a:ea typeface="MS PGothic" pitchFamily="34" charset="-128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•"/>
                    <a:defRPr sz="24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Char char="o"/>
                    <a:defRPr sz="2000">
                      <a:solidFill>
                        <a:schemeClr val="bg2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1"/>
                    </a:buClr>
                    <a:buChar char="o"/>
                    <a:defRPr sz="2000">
                      <a:solidFill>
                        <a:srgbClr val="000000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indent="0" eaLnBrk="1" hangingPunct="1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altLang="en-US" b="0" i="1" dirty="0" smtClean="0">
                            <a:solidFill>
                              <a:srgbClr val="008080"/>
                            </a:solidFill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CA" altLang="en-US" kern="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1" name="Rectangl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7624" y="6240120"/>
                  <a:ext cx="747890" cy="501248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3314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Measuring Rotation of Objects using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 Light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10" name="Picture 9" descr="05_24_Figure_Un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"/>
          <a:stretch>
            <a:fillRect/>
          </a:stretch>
        </p:blipFill>
        <p:spPr bwMode="auto">
          <a:xfrm>
            <a:off x="107504" y="764704"/>
            <a:ext cx="8919117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 txBox="1">
            <a:spLocks noChangeArrowheads="1"/>
          </p:cNvSpPr>
          <p:nvPr/>
        </p:nvSpPr>
        <p:spPr>
          <a:xfrm>
            <a:off x="14536" y="4869160"/>
            <a:ext cx="9129464" cy="19888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CA" altLang="en-US" kern="0" dirty="0">
                <a:latin typeface="Calibri" panose="020F0502020204030204" pitchFamily="34" charset="0"/>
              </a:rPr>
              <a:t>Spectral lines are </a:t>
            </a:r>
            <a:r>
              <a:rPr lang="en-CA" altLang="en-US" b="1" kern="0" dirty="0">
                <a:latin typeface="Calibri" panose="020F0502020204030204" pitchFamily="34" charset="0"/>
              </a:rPr>
              <a:t>wider</a:t>
            </a:r>
            <a:r>
              <a:rPr lang="en-CA" altLang="en-US" kern="0" dirty="0">
                <a:latin typeface="Calibri" panose="020F0502020204030204" pitchFamily="34" charset="0"/>
              </a:rPr>
              <a:t> when an object rotates </a:t>
            </a:r>
            <a:r>
              <a:rPr lang="en-CA" altLang="en-US" kern="0" dirty="0" smtClean="0">
                <a:latin typeface="Calibri" panose="020F0502020204030204" pitchFamily="34" charset="0"/>
              </a:rPr>
              <a:t>faster</a:t>
            </a:r>
          </a:p>
          <a:p>
            <a:pPr eaLnBrk="1" hangingPunct="1"/>
            <a:endParaRPr lang="en-CA" altLang="en-US" sz="800" kern="0" dirty="0">
              <a:latin typeface="Calibri" panose="020F0502020204030204" pitchFamily="34" charset="0"/>
            </a:endParaRPr>
          </a:p>
          <a:p>
            <a:pPr eaLnBrk="1" hangingPunct="1"/>
            <a:r>
              <a:rPr lang="en-CA" altLang="en-US" kern="0" dirty="0" smtClean="0">
                <a:latin typeface="Calibri" panose="020F0502020204030204" pitchFamily="34" charset="0"/>
              </a:rPr>
              <a:t>Use this “</a:t>
            </a:r>
            <a:r>
              <a:rPr lang="en-CA" altLang="en-US" b="1" kern="0" dirty="0" smtClean="0">
                <a:latin typeface="Calibri" panose="020F0502020204030204" pitchFamily="34" charset="0"/>
              </a:rPr>
              <a:t>Doppler broadening</a:t>
            </a:r>
            <a:r>
              <a:rPr lang="en-CA" altLang="en-US" kern="0" dirty="0" smtClean="0">
                <a:latin typeface="Calibri" panose="020F0502020204030204" pitchFamily="34" charset="0"/>
              </a:rPr>
              <a:t>” to determine </a:t>
            </a:r>
            <a:r>
              <a:rPr lang="en-CA" altLang="en-US" kern="0" dirty="0">
                <a:latin typeface="Calibri" panose="020F0502020204030204" pitchFamily="34" charset="0"/>
              </a:rPr>
              <a:t>rotation speeds of planets, stars and galaxies</a:t>
            </a:r>
            <a:endParaRPr lang="en-US" altLang="en-US" kern="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0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556792"/>
            <a:ext cx="1282968" cy="1512168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b="1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itchFamily="18" charset="0"/>
              </a:rPr>
              <a:t>Bigger is better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Telescopes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60" y="116632"/>
            <a:ext cx="6400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 descr="http://cf.ydcdn.net/1.0.1.19/images/main/reflecting%20telescop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3"/>
          <a:stretch/>
        </p:blipFill>
        <p:spPr bwMode="auto">
          <a:xfrm>
            <a:off x="32152" y="4133012"/>
            <a:ext cx="4143375" cy="26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788024" y="5301208"/>
            <a:ext cx="381642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buFont typeface="Wingdings" pitchFamily="2" charset="2"/>
              <a:buNone/>
            </a:pPr>
            <a:r>
              <a:rPr lang="en-US" altLang="en-US" kern="0" dirty="0" smtClean="0">
                <a:latin typeface="Calibri" panose="020F0502020204030204" pitchFamily="34" charset="0"/>
                <a:cs typeface="Times New Roman" pitchFamily="18" charset="0"/>
              </a:rPr>
              <a:t>Design of the TMT (Thirty Meter Telescope)</a:t>
            </a:r>
          </a:p>
        </p:txBody>
      </p:sp>
    </p:spTree>
    <p:extLst>
      <p:ext uri="{BB962C8B-B14F-4D97-AF65-F5344CB8AC3E}">
        <p14:creationId xmlns:p14="http://schemas.microsoft.com/office/powerpoint/2010/main" val="2783132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571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764704"/>
                <a:ext cx="9144000" cy="324036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The larger the aperture, the more photons/second are captured:</a:t>
                </a:r>
              </a:p>
              <a:p>
                <a:pPr lvl="1"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Reduces light-collecting time</a:t>
                </a:r>
              </a:p>
              <a:p>
                <a:pPr lvl="1"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Can see more structure in objects</a:t>
                </a:r>
              </a:p>
              <a:p>
                <a:pPr lvl="1" eaLnBrk="1" hangingPunct="1"/>
                <a:r>
                  <a:rPr lang="en-US" altLang="en-US" dirty="0" smtClean="0">
                    <a:latin typeface="Calibri" panose="020F0502020204030204" pitchFamily="34" charset="0"/>
                  </a:rPr>
                  <a:t>Allows detection of fainter objects</a:t>
                </a:r>
              </a:p>
              <a:p>
                <a:pPr marL="0" indent="0" eaLnBrk="1" hangingPunct="1">
                  <a:buNone/>
                </a:pPr>
                <a:r>
                  <a:rPr lang="en-US" altLang="en-US" sz="3000" dirty="0" smtClean="0">
                    <a:latin typeface="Calibri" panose="020F0502020204030204" pitchFamily="34" charset="0"/>
                  </a:rPr>
                  <a:t>    </a:t>
                </a:r>
                <a:r>
                  <a:rPr lang="en-US" altLang="en-US" sz="30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Light-collecting area </a:t>
                </a:r>
                <a14:m>
                  <m:oMath xmlns:m="http://schemas.openxmlformats.org/officeDocument/2006/math">
                    <m:r>
                      <a:rPr lang="en-CA" altLang="en-US" sz="3000" b="0" i="1" smtClean="0">
                        <a:solidFill>
                          <a:srgbClr val="009999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altLang="en-US" sz="3000" b="0" i="1" smtClean="0">
                            <a:solidFill>
                              <a:srgbClr val="009999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altLang="en-US" sz="3000" b="0" i="1" smtClean="0">
                            <a:solidFill>
                              <a:srgbClr val="009999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CA" altLang="en-US" sz="3000" b="0" i="1" smtClean="0">
                            <a:solidFill>
                              <a:srgbClr val="009999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CA" altLang="en-US" sz="3000" b="0" i="1" smtClean="0">
                        <a:solidFill>
                          <a:srgbClr val="009999"/>
                        </a:solidFill>
                        <a:latin typeface="Cambria Math"/>
                        <a:ea typeface="Cambria Math"/>
                      </a:rPr>
                      <m:t>𝜋</m:t>
                    </m:r>
                    <m:sSup>
                      <m:sSupPr>
                        <m:ctrlPr>
                          <a:rPr lang="en-CA" altLang="en-US" sz="3000" b="0" i="1" smtClean="0">
                            <a:solidFill>
                              <a:srgbClr val="009999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CA" altLang="en-US" sz="3000" b="0" i="1" smtClean="0">
                            <a:solidFill>
                              <a:srgbClr val="009999"/>
                            </a:solidFill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p>
                        <m:r>
                          <a:rPr lang="en-CA" altLang="en-US" sz="3000" b="0" i="1" smtClean="0">
                            <a:solidFill>
                              <a:srgbClr val="009999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30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CA" altLang="en-US" sz="3000" b="0" i="1" dirty="0" smtClean="0">
                        <a:solidFill>
                          <a:srgbClr val="009999"/>
                        </a:solidFill>
                        <a:latin typeface="Cambria Math"/>
                      </a:rPr>
                      <m:t>𝐷</m:t>
                    </m:r>
                    <m:r>
                      <a:rPr lang="en-CA" altLang="en-US" sz="3000" b="0" i="1" dirty="0" smtClean="0">
                        <a:solidFill>
                          <a:srgbClr val="009999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3000" dirty="0" smtClean="0">
                    <a:solidFill>
                      <a:srgbClr val="009999"/>
                    </a:solidFill>
                    <a:latin typeface="Calibri" panose="020F0502020204030204" pitchFamily="34" charset="0"/>
                  </a:rPr>
                  <a:t> diameter)</a:t>
                </a:r>
              </a:p>
            </p:txBody>
          </p:sp>
        </mc:Choice>
        <mc:Fallback xmlns="">
          <p:sp>
            <p:nvSpPr>
              <p:cNvPr id="1157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764704"/>
                <a:ext cx="9144000" cy="3240360"/>
              </a:xfrm>
              <a:blipFill rotWithShape="1">
                <a:blip r:embed="rId3"/>
                <a:stretch>
                  <a:fillRect l="-1133" t="-1692" b="-1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Light Collecting Area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4" name="Picture 2" descr="AAAKKIX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2" b="4747"/>
          <a:stretch/>
        </p:blipFill>
        <p:spPr bwMode="auto">
          <a:xfrm>
            <a:off x="4283968" y="4162647"/>
            <a:ext cx="3116315" cy="2650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AAAKKIX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84"/>
          <a:stretch/>
        </p:blipFill>
        <p:spPr bwMode="auto">
          <a:xfrm>
            <a:off x="636252" y="4149079"/>
            <a:ext cx="3127388" cy="2639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631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571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764704"/>
                <a:ext cx="9144000" cy="6093296"/>
              </a:xfrm>
            </p:spPr>
            <p:txBody>
              <a:bodyPr/>
              <a:lstStyle/>
              <a:p>
                <a:pPr eaLnBrk="1" hangingPunct="1"/>
                <a:r>
                  <a:rPr lang="en-CA" altLang="en-US" dirty="0" smtClean="0">
                    <a:latin typeface="Calibri" panose="020F0502020204030204" pitchFamily="34" charset="0"/>
                  </a:rPr>
                  <a:t>The Hubble Deep Field. </a:t>
                </a:r>
              </a:p>
              <a:p>
                <a:pPr eaLnBrk="1" hangingPunct="1"/>
                <a:r>
                  <a:rPr lang="en-CA" altLang="en-US" dirty="0" smtClean="0">
                    <a:latin typeface="Calibri" panose="020F0502020204030204" pitchFamily="34" charset="0"/>
                  </a:rPr>
                  <a:t>Exposure time </a:t>
                </a:r>
                <a14:m>
                  <m:oMath xmlns:m="http://schemas.openxmlformats.org/officeDocument/2006/math">
                    <m:r>
                      <a:rPr lang="en-CA" altLang="en-US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CA" altLang="en-US" b="0" i="1" smtClean="0">
                        <a:latin typeface="Cambria Math"/>
                        <a:ea typeface="Cambria Math"/>
                      </a:rPr>
                      <m:t>35</m:t>
                    </m:r>
                  </m:oMath>
                </a14:m>
                <a:r>
                  <a:rPr lang="en-CA" altLang="en-US" dirty="0" smtClean="0">
                    <a:latin typeface="Calibri" panose="020F0502020204030204" pitchFamily="34" charset="0"/>
                  </a:rPr>
                  <a:t> hours at each of several wavelengths  </a:t>
                </a:r>
                <a:endParaRPr lang="en-US" altLang="en-US" dirty="0" smtClean="0">
                  <a:latin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57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764704"/>
                <a:ext cx="9144000" cy="6093296"/>
              </a:xfrm>
              <a:blipFill rotWithShape="1">
                <a:blip r:embed="rId3"/>
                <a:stretch>
                  <a:fillRect l="-1133" t="-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 descr="http://upload.wikimedia.org/wikipedia/commons/thumb/5/5f/HubbleDeepField.800px.jpg/613px-HubbleDeepField.800p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04" y="1988840"/>
            <a:ext cx="4804320" cy="470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Light Collecting Area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289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0" y="906746"/>
            <a:ext cx="9144000" cy="93807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latin typeface="Calibri"/>
              </a:rPr>
              <a:t>S</a:t>
            </a:r>
            <a:r>
              <a:rPr lang="en-CA" dirty="0" smtClean="0">
                <a:latin typeface="Calibri"/>
              </a:rPr>
              <a:t>pace around electric </a:t>
            </a:r>
            <a:r>
              <a:rPr lang="en-CA" i="1" dirty="0" smtClean="0">
                <a:latin typeface="Calibri"/>
              </a:rPr>
              <a:t>currents</a:t>
            </a:r>
            <a:r>
              <a:rPr lang="en-CA" dirty="0" smtClean="0">
                <a:latin typeface="Calibri"/>
              </a:rPr>
              <a:t> is filled with a </a:t>
            </a:r>
            <a:r>
              <a:rPr lang="en-CA" b="1" dirty="0" smtClean="0">
                <a:latin typeface="Calibri"/>
              </a:rPr>
              <a:t>magnetic field</a:t>
            </a:r>
            <a:r>
              <a:rPr lang="en-CA" dirty="0">
                <a:latin typeface="Calibri"/>
              </a:rPr>
              <a:t>;</a:t>
            </a:r>
            <a:r>
              <a:rPr lang="en-CA" dirty="0" smtClean="0">
                <a:latin typeface="Calibri"/>
              </a:rPr>
              <a:t> its strength and direction are indicated by </a:t>
            </a:r>
            <a:r>
              <a:rPr lang="en-CA" b="1" dirty="0" smtClean="0">
                <a:latin typeface="Calibri"/>
              </a:rPr>
              <a:t>magnetic field lines</a:t>
            </a:r>
            <a:endParaRPr lang="en-CA" sz="2800" b="1" dirty="0" smtClean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Magnetic Field</a:t>
            </a:r>
            <a:endParaRPr lang="en-US" sz="40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115616" y="5733256"/>
            <a:ext cx="2520280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electric current in a coil of wire</a:t>
            </a:r>
            <a:endParaRPr lang="en-CA" sz="2800" b="1" dirty="0" smtClean="0">
              <a:solidFill>
                <a:srgbClr val="7030A0"/>
              </a:solidFill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529662" y="5733256"/>
            <a:ext cx="4650850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solidFill>
                  <a:srgbClr val="7030A0"/>
                </a:solidFill>
                <a:latin typeface="Calibri"/>
              </a:rPr>
              <a:t>atomic “electric currents” (electron spin) in a bar magnet</a:t>
            </a:r>
            <a:endParaRPr lang="en-CA" sz="2800" b="1" dirty="0" smtClean="0">
              <a:solidFill>
                <a:srgbClr val="7030A0"/>
              </a:solidFill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pic>
        <p:nvPicPr>
          <p:cNvPr id="8" name="Picture 8" descr="http://www.wallsave.com/wallpapers/1024x768/magentic/100631/magentic-free-magnetic-field-around-a-solenoid-the-1006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148976"/>
            <a:ext cx="4385647" cy="328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http://scientific-multimedia.com/gallery/3d/Magnetfeld_eines_Stabmagneten_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48976"/>
            <a:ext cx="4394995" cy="32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4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571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764704"/>
                <a:ext cx="9144000" cy="6093296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The larger the aperture, the greater the </a:t>
                </a:r>
                <a:r>
                  <a:rPr lang="en-US" altLang="en-US" b="1" dirty="0" smtClean="0">
                    <a:latin typeface="Calibri" panose="020F0502020204030204" pitchFamily="34" charset="0"/>
                    <a:cs typeface="Times New Roman" pitchFamily="18" charset="0"/>
                  </a:rPr>
                  <a:t>resolving power </a:t>
                </a:r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(ability to separate objects that are close to each other, or to distinguish fine detail):</a:t>
                </a:r>
              </a:p>
              <a:p>
                <a:pPr lvl="1" eaLnBrk="1" hangingPunct="1"/>
                <a:r>
                  <a:rPr lang="en-CA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Fundamental limitation of all optics due </a:t>
                </a:r>
                <a:r>
                  <a:rPr lang="en-CA" altLang="en-US" sz="2800" dirty="0">
                    <a:latin typeface="Calibri" panose="020F0502020204030204" pitchFamily="34" charset="0"/>
                    <a:cs typeface="Times New Roman" pitchFamily="18" charset="0"/>
                  </a:rPr>
                  <a:t>to </a:t>
                </a:r>
                <a:r>
                  <a:rPr lang="en-CA" altLang="en-US" sz="2800" b="1" dirty="0">
                    <a:latin typeface="Calibri" panose="020F0502020204030204" pitchFamily="34" charset="0"/>
                    <a:cs typeface="Times New Roman" pitchFamily="18" charset="0"/>
                  </a:rPr>
                  <a:t>diffraction</a:t>
                </a:r>
                <a:r>
                  <a:rPr lang="en-CA" altLang="en-US" sz="2800" dirty="0">
                    <a:latin typeface="Calibri" panose="020F0502020204030204" pitchFamily="34" charset="0"/>
                    <a:cs typeface="Times New Roman" pitchFamily="18" charset="0"/>
                  </a:rPr>
                  <a:t> of </a:t>
                </a:r>
                <a:r>
                  <a:rPr lang="en-CA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light (spreading after passing through an aperture)</a:t>
                </a:r>
                <a:endParaRPr lang="en-CA" altLang="en-US" sz="2800" i="0" dirty="0" smtClean="0">
                  <a:latin typeface="Cambria Math"/>
                  <a:cs typeface="Arial" pitchFamily="34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Nearby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b="0" i="0" dirty="0" smtClean="0">
                        <a:latin typeface="Calibri" panose="020F0502020204030204" pitchFamily="34" charset="0"/>
                        <a:cs typeface="Times New Roman" pitchFamily="18" charset="0"/>
                      </a:rPr>
                      <m:t>objects</m:t>
                    </m:r>
                    <m:r>
                      <m:rPr>
                        <m:nor/>
                      </m:rPr>
                      <a:rPr lang="en-CA" altLang="en-US" sz="2800" b="0" i="0" dirty="0" smtClean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can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overlap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because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spreading</m:t>
                    </m:r>
                  </m:oMath>
                </a14:m>
                <a:endParaRPr lang="en-CA" altLang="en-US" sz="2800" dirty="0"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800" i="1" dirty="0" smtClean="0">
                        <a:latin typeface="Cambria Math"/>
                        <a:ea typeface="Cambria Math"/>
                        <a:cs typeface="Arial" pitchFamily="34" charset="0"/>
                      </a:rPr>
                      <m:t>θ</m:t>
                    </m:r>
                    <m:r>
                      <m:rPr>
                        <m:sty m:val="p"/>
                      </m:rPr>
                      <a:rPr lang="en-CA" altLang="en-US" sz="2800" baseline="-25000" dirty="0">
                        <a:latin typeface="Cambria Math"/>
                        <a:cs typeface="Arial" pitchFamily="34" charset="0"/>
                      </a:rPr>
                      <m:t>min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= 1.22 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𝜆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 / 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𝐷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endParaRPr lang="en-CA" altLang="en-US" sz="2800" dirty="0"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lvl="1" eaLnBrk="1" hangingPunct="1"/>
                <a:endParaRPr lang="en-US" altLang="en-US" sz="2800" dirty="0" smtClean="0">
                  <a:latin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57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764704"/>
                <a:ext cx="9144000" cy="6093296"/>
              </a:xfrm>
              <a:blipFill rotWithShape="1">
                <a:blip r:embed="rId3"/>
                <a:stretch>
                  <a:fillRect l="-1133" t="-900" r="-14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Angular Resolution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3" y="4365103"/>
            <a:ext cx="6010775" cy="2419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952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571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764704"/>
                <a:ext cx="9144000" cy="6093296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The larger the aperture, the greater the resolving power (ability to separate objects that are close to each other, or to distinguish fine detail):</a:t>
                </a:r>
              </a:p>
              <a:p>
                <a:pPr lvl="1" eaLnBrk="1" hangingPunct="1"/>
                <a:r>
                  <a:rPr lang="en-CA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Fundamental limitation of all optics due </a:t>
                </a:r>
                <a:r>
                  <a:rPr lang="en-CA" altLang="en-US" sz="2800" dirty="0">
                    <a:latin typeface="Calibri" panose="020F0502020204030204" pitchFamily="34" charset="0"/>
                    <a:cs typeface="Times New Roman" pitchFamily="18" charset="0"/>
                  </a:rPr>
                  <a:t>to </a:t>
                </a:r>
                <a:r>
                  <a:rPr lang="en-CA" altLang="en-US" sz="2800" b="1" dirty="0">
                    <a:latin typeface="Calibri" panose="020F0502020204030204" pitchFamily="34" charset="0"/>
                    <a:cs typeface="Times New Roman" pitchFamily="18" charset="0"/>
                  </a:rPr>
                  <a:t>diffraction</a:t>
                </a:r>
                <a:r>
                  <a:rPr lang="en-CA" altLang="en-US" sz="2800" dirty="0">
                    <a:latin typeface="Calibri" panose="020F0502020204030204" pitchFamily="34" charset="0"/>
                    <a:cs typeface="Times New Roman" pitchFamily="18" charset="0"/>
                  </a:rPr>
                  <a:t> of </a:t>
                </a:r>
                <a:r>
                  <a:rPr lang="en-CA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light (spreading after passing through an aperture)</a:t>
                </a:r>
                <a:endParaRPr lang="en-CA" altLang="en-US" sz="2800" i="0" dirty="0" smtClean="0">
                  <a:latin typeface="Cambria Math"/>
                  <a:cs typeface="Arial" pitchFamily="34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Nearby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b="0" i="0" dirty="0" smtClean="0">
                        <a:latin typeface="Calibri" panose="020F0502020204030204" pitchFamily="34" charset="0"/>
                        <a:cs typeface="Times New Roman" pitchFamily="18" charset="0"/>
                      </a:rPr>
                      <m:t>objects</m:t>
                    </m:r>
                    <m:r>
                      <m:rPr>
                        <m:nor/>
                      </m:rPr>
                      <a:rPr lang="en-CA" altLang="en-US" sz="2800" b="0" i="0" dirty="0" smtClean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can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overlap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because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spreading</m:t>
                    </m:r>
                  </m:oMath>
                </a14:m>
                <a:endParaRPr lang="en-CA" altLang="en-US" sz="2800" dirty="0"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800" i="1" dirty="0" smtClean="0">
                        <a:latin typeface="Cambria Math"/>
                        <a:ea typeface="Cambria Math"/>
                        <a:cs typeface="Arial" pitchFamily="34" charset="0"/>
                      </a:rPr>
                      <m:t>θ</m:t>
                    </m:r>
                    <m:r>
                      <m:rPr>
                        <m:sty m:val="p"/>
                      </m:rPr>
                      <a:rPr lang="en-CA" altLang="en-US" sz="2800" baseline="-25000" dirty="0">
                        <a:latin typeface="Cambria Math"/>
                        <a:cs typeface="Arial" pitchFamily="34" charset="0"/>
                      </a:rPr>
                      <m:t>min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= 1.22 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𝜆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 / 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𝐷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endParaRPr lang="en-CA" altLang="en-US" sz="2800" dirty="0"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lvl="1" eaLnBrk="1" hangingPunct="1"/>
                <a:endParaRPr lang="en-US" altLang="en-US" sz="2800" dirty="0" smtClean="0">
                  <a:latin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57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764704"/>
                <a:ext cx="9144000" cy="6093296"/>
              </a:xfrm>
              <a:blipFill rotWithShape="1">
                <a:blip r:embed="rId3"/>
                <a:stretch>
                  <a:fillRect l="-1133" t="-900" r="-14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" y="4859184"/>
            <a:ext cx="1912663" cy="191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859184"/>
            <a:ext cx="2620350" cy="19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859184"/>
            <a:ext cx="2113494" cy="19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198" y="4859184"/>
            <a:ext cx="2008298" cy="19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Angular Resolution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437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571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764704"/>
                <a:ext cx="9144000" cy="6093296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The larger the aperture, the greater the resolving power (ability to separate objects that are close to each other, or to distinguish fine detail):</a:t>
                </a:r>
              </a:p>
              <a:p>
                <a:pPr lvl="1" eaLnBrk="1" hangingPunct="1"/>
                <a:r>
                  <a:rPr lang="en-CA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Fundamental limitation of all optics due </a:t>
                </a:r>
                <a:r>
                  <a:rPr lang="en-CA" altLang="en-US" sz="2800" dirty="0">
                    <a:latin typeface="Calibri" panose="020F0502020204030204" pitchFamily="34" charset="0"/>
                    <a:cs typeface="Times New Roman" pitchFamily="18" charset="0"/>
                  </a:rPr>
                  <a:t>to </a:t>
                </a:r>
                <a:r>
                  <a:rPr lang="en-CA" altLang="en-US" sz="2800" b="1" dirty="0">
                    <a:latin typeface="Calibri" panose="020F0502020204030204" pitchFamily="34" charset="0"/>
                    <a:cs typeface="Times New Roman" pitchFamily="18" charset="0"/>
                  </a:rPr>
                  <a:t>diffraction</a:t>
                </a:r>
                <a:r>
                  <a:rPr lang="en-CA" altLang="en-US" sz="2800" dirty="0">
                    <a:latin typeface="Calibri" panose="020F0502020204030204" pitchFamily="34" charset="0"/>
                    <a:cs typeface="Times New Roman" pitchFamily="18" charset="0"/>
                  </a:rPr>
                  <a:t> of </a:t>
                </a:r>
                <a:r>
                  <a:rPr lang="en-CA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light (spreading after passing through an aperture)</a:t>
                </a:r>
                <a:endParaRPr lang="en-CA" altLang="en-US" sz="2800" i="0" dirty="0" smtClean="0">
                  <a:latin typeface="Cambria Math"/>
                  <a:cs typeface="Arial" pitchFamily="34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Nearby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b="0" i="0" dirty="0" smtClean="0">
                        <a:latin typeface="Calibri" panose="020F0502020204030204" pitchFamily="34" charset="0"/>
                        <a:cs typeface="Times New Roman" pitchFamily="18" charset="0"/>
                      </a:rPr>
                      <m:t>objects</m:t>
                    </m:r>
                    <m:r>
                      <m:rPr>
                        <m:nor/>
                      </m:rPr>
                      <a:rPr lang="en-CA" altLang="en-US" sz="2800" b="0" i="0" dirty="0" smtClean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can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overlap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because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altLang="en-US" sz="2800" dirty="0">
                        <a:latin typeface="Calibri" panose="020F0502020204030204" pitchFamily="34" charset="0"/>
                        <a:cs typeface="Times New Roman" pitchFamily="18" charset="0"/>
                      </a:rPr>
                      <m:t>spreading</m:t>
                    </m:r>
                  </m:oMath>
                </a14:m>
                <a:endParaRPr lang="en-CA" altLang="en-US" sz="2800" dirty="0"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800" i="1" dirty="0" smtClean="0">
                        <a:latin typeface="Cambria Math"/>
                        <a:ea typeface="Cambria Math"/>
                        <a:cs typeface="Arial" pitchFamily="34" charset="0"/>
                      </a:rPr>
                      <m:t>θ</m:t>
                    </m:r>
                    <m:r>
                      <m:rPr>
                        <m:sty m:val="p"/>
                      </m:rPr>
                      <a:rPr lang="en-CA" altLang="en-US" sz="2800" b="0" i="0" baseline="-25000" dirty="0" smtClean="0">
                        <a:latin typeface="Cambria Math"/>
                        <a:cs typeface="Arial" pitchFamily="34" charset="0"/>
                      </a:rPr>
                      <m:t>min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= 1.22 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𝜆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 / 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𝐷</m:t>
                    </m:r>
                    <m:r>
                      <a:rPr lang="en-US" altLang="en-US" sz="2800" i="1" dirty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endParaRPr lang="en-CA" altLang="en-US" sz="2800" dirty="0"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lvl="1" eaLnBrk="1" hangingPunct="1"/>
                <a:endParaRPr lang="en-US" altLang="en-US" sz="2800" dirty="0" smtClean="0">
                  <a:latin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57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764704"/>
                <a:ext cx="9144000" cy="6093296"/>
              </a:xfrm>
              <a:blipFill rotWithShape="1">
                <a:blip r:embed="rId3"/>
                <a:stretch>
                  <a:fillRect l="-1133" t="-900" r="-14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3" descr="06_07_Fig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5"/>
          <a:stretch>
            <a:fillRect/>
          </a:stretch>
        </p:blipFill>
        <p:spPr bwMode="auto">
          <a:xfrm>
            <a:off x="5292080" y="3717032"/>
            <a:ext cx="3655824" cy="30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Angular Resolution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488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Angular Resolution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71" y="806971"/>
            <a:ext cx="549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280831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648" y="2708920"/>
            <a:ext cx="280831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8" descr="http://www.damianpeach.com/images/articles/mtf/20cm_a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708920"/>
            <a:ext cx="2808312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0" y="4359652"/>
            <a:ext cx="2780992" cy="142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648" y="4359652"/>
            <a:ext cx="280831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362440"/>
            <a:ext cx="280831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693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-46672" y="11663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Angular Resolution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graphicFrame>
        <p:nvGraphicFramePr>
          <p:cNvPr id="10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590103"/>
              </p:ext>
            </p:extLst>
          </p:nvPr>
        </p:nvGraphicFramePr>
        <p:xfrm>
          <a:off x="683568" y="1412776"/>
          <a:ext cx="7467600" cy="2743200"/>
        </p:xfrm>
        <a:graphic>
          <a:graphicData uri="http://schemas.openxmlformats.org/drawingml/2006/table">
            <a:tbl>
              <a:tblPr/>
              <a:tblGrid>
                <a:gridCol w="2743200"/>
                <a:gridCol w="2235200"/>
                <a:gridCol w="2489200"/>
              </a:tblGrid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λ 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θ</a:t>
                      </a:r>
                      <a:r>
                        <a:rPr kumimoji="0" lang="en-US" alt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min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500 nm (visible)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BD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1 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BD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0.13 arcsec*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BDBD">
                        <a:alpha val="20000"/>
                      </a:srgbClr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500 nm (visible)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25 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5.0 milliarcsec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100 microns (FIR)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BD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1 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BD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25 arcsec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BDBD">
                        <a:alpha val="20000"/>
                      </a:srgbClr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21 cm (radio)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26 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34 arcmin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21 cm (radio)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BD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300 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BD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rgbClr val="009999"/>
                        </a:buClr>
                        <a:buFont typeface="Wingdings" pitchFamily="2" charset="2"/>
                        <a:defRPr sz="2400">
                          <a:solidFill>
                            <a:srgbClr val="009999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rgbClr val="000066"/>
                        </a:buClr>
                        <a:buFont typeface="Wingdings" pitchFamily="2" charset="2"/>
                        <a:defRPr sz="2200">
                          <a:solidFill>
                            <a:srgbClr val="000066"/>
                          </a:solidFill>
                          <a:latin typeface="Comic Sans MS" pitchFamily="66" charset="0"/>
                          <a:ea typeface="MS PGothic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2000"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defRPr>
                          <a:solidFill>
                            <a:schemeClr val="bg2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>
                          <a:solidFill>
                            <a:srgbClr val="000000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176 </a:t>
                      </a:r>
                      <a:r>
                        <a:rPr kumimoji="0" lang="en-US" alt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cs typeface="Arial" pitchFamily="34" charset="0"/>
                        </a:rPr>
                        <a:t>arcsec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MS PGothic" pitchFamily="34" charset="-128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BDBD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1403648" y="4755346"/>
            <a:ext cx="6096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*atmosphere in visible light is turbulent and limits </a:t>
            </a:r>
            <a:r>
              <a:rPr lang="en-CA" altLang="en-US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seeing</a:t>
            </a:r>
            <a:r>
              <a:rPr lang="en-CA" altLang="ja-JP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to 0.7 – 5 </a:t>
            </a:r>
            <a:r>
              <a:rPr lang="en-US" altLang="ja-JP" sz="28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arcsec</a:t>
            </a:r>
            <a:endParaRPr lang="en-US" altLang="en-US" sz="28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109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Refracting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 Telescope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764704"/>
            <a:ext cx="9144000" cy="60932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kern="0" dirty="0" smtClean="0">
                <a:latin typeface="Calibri" panose="020F0502020204030204" pitchFamily="34" charset="0"/>
                <a:cs typeface="Times New Roman" pitchFamily="18" charset="0"/>
              </a:rPr>
              <a:t>Focuses light with </a:t>
            </a:r>
            <a:r>
              <a:rPr lang="en-US" altLang="en-US" b="1" kern="0" dirty="0" smtClean="0">
                <a:latin typeface="Calibri" panose="020F0502020204030204" pitchFamily="34" charset="0"/>
                <a:cs typeface="Times New Roman" pitchFamily="18" charset="0"/>
              </a:rPr>
              <a:t>lenses</a:t>
            </a:r>
          </a:p>
          <a:p>
            <a:pPr eaLnBrk="1" hangingPunct="1"/>
            <a:r>
              <a:rPr lang="en-US" altLang="en-US" kern="0" dirty="0" smtClean="0">
                <a:latin typeface="Calibri" panose="020F0502020204030204" pitchFamily="34" charset="0"/>
                <a:cs typeface="Times New Roman" pitchFamily="18" charset="0"/>
              </a:rPr>
              <a:t>Disadvantages:</a:t>
            </a:r>
          </a:p>
          <a:p>
            <a:pPr lvl="1" eaLnBrk="1" hangingPunct="1"/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Chromatic </a:t>
            </a:r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aberration: need long</a:t>
            </a:r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, heavy telescopes </a:t>
            </a:r>
          </a:p>
          <a:p>
            <a:pPr lvl="1" eaLnBrk="1" hangingPunct="1"/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Requires precise machining </a:t>
            </a:r>
            <a:r>
              <a:rPr lang="en-CA" altLang="en-US" sz="2800" dirty="0">
                <a:latin typeface="Calibri" panose="020F0502020204030204" pitchFamily="34" charset="0"/>
                <a:cs typeface="Times New Roman" pitchFamily="18" charset="0"/>
              </a:rPr>
              <a:t>of </a:t>
            </a:r>
            <a:r>
              <a:rPr lang="en-CA" altLang="en-US" sz="2800" b="1" dirty="0">
                <a:latin typeface="Calibri" panose="020F0502020204030204" pitchFamily="34" charset="0"/>
                <a:cs typeface="Times New Roman" pitchFamily="18" charset="0"/>
              </a:rPr>
              <a:t>two</a:t>
            </a:r>
            <a:r>
              <a:rPr lang="en-CA" altLang="en-US" sz="2800" dirty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surfaces</a:t>
            </a:r>
          </a:p>
          <a:p>
            <a:pPr lvl="1" eaLnBrk="1" hangingPunct="1"/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Absorption</a:t>
            </a:r>
            <a:r>
              <a:rPr lang="en-CA" altLang="en-US" sz="2800" dirty="0">
                <a:latin typeface="Calibri" panose="020F0502020204030204" pitchFamily="34" charset="0"/>
                <a:cs typeface="Times New Roman" pitchFamily="18" charset="0"/>
              </a:rPr>
              <a:t>;</a:t>
            </a:r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cannot have internal </a:t>
            </a:r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imperfections; </a:t>
            </a:r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can only be supported around the edge </a:t>
            </a:r>
          </a:p>
          <a:p>
            <a:pPr lvl="1" eaLnBrk="1" hangingPunct="1"/>
            <a:endParaRPr lang="en-US" altLang="en-US" sz="2800" kern="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15045"/>
            <a:ext cx="3247112" cy="342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5" descr="http://upload.wikimedia.org/wikipedia/commons/thumb/5/58/Chromatic_aberration_3.svg/640px-Chromatic_aberration_3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2" y="3809432"/>
            <a:ext cx="5400600" cy="28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360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Reflecting 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MS PGothic" pitchFamily="34" charset="-128"/>
              </a:rPr>
              <a:t>Telescope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764704"/>
            <a:ext cx="9144000" cy="60932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kern="0" dirty="0" smtClean="0">
                <a:latin typeface="Calibri" panose="020F0502020204030204" pitchFamily="34" charset="0"/>
                <a:cs typeface="Times New Roman" pitchFamily="18" charset="0"/>
              </a:rPr>
              <a:t>Focuses light with </a:t>
            </a:r>
            <a:r>
              <a:rPr lang="en-US" altLang="en-US" b="1" kern="0" dirty="0" smtClean="0">
                <a:latin typeface="Calibri" panose="020F0502020204030204" pitchFamily="34" charset="0"/>
                <a:cs typeface="Times New Roman" pitchFamily="18" charset="0"/>
              </a:rPr>
              <a:t>mirrors</a:t>
            </a:r>
          </a:p>
          <a:p>
            <a:pPr eaLnBrk="1" hangingPunct="1"/>
            <a:r>
              <a:rPr lang="en-US" altLang="en-US" kern="0" dirty="0" smtClean="0">
                <a:latin typeface="Calibri" panose="020F0502020204030204" pitchFamily="34" charset="0"/>
                <a:cs typeface="Times New Roman" pitchFamily="18" charset="0"/>
              </a:rPr>
              <a:t>Advantages:</a:t>
            </a:r>
          </a:p>
          <a:p>
            <a:pPr lvl="1" eaLnBrk="1" hangingPunct="1"/>
            <a:r>
              <a:rPr lang="en-CA" altLang="en-US" sz="2800" b="1" dirty="0" smtClean="0">
                <a:latin typeface="Calibri" panose="020F0502020204030204" pitchFamily="34" charset="0"/>
                <a:cs typeface="Times New Roman" pitchFamily="18" charset="0"/>
              </a:rPr>
              <a:t>No</a:t>
            </a:r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 chromatic aberration</a:t>
            </a:r>
          </a:p>
          <a:p>
            <a:pPr lvl="1" eaLnBrk="1" hangingPunct="1"/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Requires only </a:t>
            </a:r>
            <a:r>
              <a:rPr lang="en-CA" altLang="en-US" sz="2800" b="1" dirty="0" smtClean="0">
                <a:latin typeface="Calibri" panose="020F0502020204030204" pitchFamily="34" charset="0"/>
                <a:cs typeface="Times New Roman" pitchFamily="18" charset="0"/>
              </a:rPr>
              <a:t>one</a:t>
            </a:r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 precisely machined surface</a:t>
            </a:r>
          </a:p>
          <a:p>
            <a:pPr lvl="1" eaLnBrk="1" hangingPunct="1"/>
            <a:r>
              <a:rPr lang="en-CA" altLang="en-US" sz="2800" dirty="0" smtClean="0">
                <a:latin typeface="Calibri" panose="020F0502020204030204" pitchFamily="34" charset="0"/>
                <a:cs typeface="Times New Roman" pitchFamily="18" charset="0"/>
              </a:rPr>
              <a:t>Mirror can be supported on entire </a:t>
            </a:r>
            <a:r>
              <a:rPr lang="en-CA" altLang="en-US" sz="2800" dirty="0">
                <a:latin typeface="Calibri" panose="020F0502020204030204" pitchFamily="34" charset="0"/>
                <a:cs typeface="Times New Roman" pitchFamily="18" charset="0"/>
              </a:rPr>
              <a:t>back-side </a:t>
            </a:r>
          </a:p>
          <a:p>
            <a:pPr lvl="1" eaLnBrk="1" hangingPunct="1"/>
            <a:endParaRPr lang="en-CA" altLang="en-US" sz="28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lvl="1" eaLnBrk="1" hangingPunct="1"/>
            <a:endParaRPr lang="en-US" altLang="en-US" sz="2800" kern="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6" name="Picture 13" descr="06_11_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70"/>
          <a:stretch>
            <a:fillRect/>
          </a:stretch>
        </p:blipFill>
        <p:spPr bwMode="auto">
          <a:xfrm>
            <a:off x="611560" y="3395419"/>
            <a:ext cx="7596335" cy="346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56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Telescopes Today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323528" y="5733256"/>
                <a:ext cx="9144000" cy="115212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pitchFamily="2" charset="2"/>
                  <a:buChar char="§"/>
                  <a:defRPr sz="2800">
                    <a:solidFill>
                      <a:srgbClr val="009999"/>
                    </a:solidFill>
                    <a:latin typeface="+mn-lt"/>
                    <a:ea typeface="MS PGothic" pitchFamily="34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pitchFamily="2" charset="2"/>
                  <a:buChar char="ü"/>
                  <a:defRPr sz="2600">
                    <a:solidFill>
                      <a:srgbClr val="000066"/>
                    </a:solidFill>
                    <a:latin typeface="+mn-lt"/>
                    <a:ea typeface="MS PGothic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CA" altLang="en-US" kern="0" dirty="0" smtClean="0">
                    <a:latin typeface="Calibri" panose="020F0502020204030204" pitchFamily="34" charset="0"/>
                    <a:cs typeface="Times New Roman" pitchFamily="18" charset="0"/>
                  </a:rPr>
                  <a:t>Visible Light: Reflectors </a:t>
                </a:r>
                <a14:m>
                  <m:oMath xmlns:m="http://schemas.openxmlformats.org/officeDocument/2006/math">
                    <m:r>
                      <a:rPr lang="en-CA" altLang="en-US" i="1" kern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~</m:t>
                    </m:r>
                    <m:r>
                      <a:rPr lang="en-CA" altLang="en-US" b="0" i="1" kern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10</m:t>
                    </m:r>
                  </m:oMath>
                </a14:m>
                <a:r>
                  <a:rPr lang="en-CA" altLang="en-US" sz="2800" dirty="0" smtClean="0">
                    <a:latin typeface="Calibri" panose="020F0502020204030204" pitchFamily="34" charset="0"/>
                    <a:cs typeface="Times New Roman" pitchFamily="18" charset="0"/>
                  </a:rPr>
                  <a:t> m aperture</a:t>
                </a:r>
              </a:p>
              <a:p>
                <a:pPr eaLnBrk="1" hangingPunct="1"/>
                <a:r>
                  <a:rPr lang="en-CA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Location: Calm, high, dark, dry </a:t>
                </a:r>
                <a:r>
                  <a:rPr lang="en-CA" altLang="en-US" dirty="0">
                    <a:latin typeface="Calibri" panose="020F0502020204030204" pitchFamily="34" charset="0"/>
                    <a:cs typeface="Times New Roman" pitchFamily="18" charset="0"/>
                  </a:rPr>
                  <a:t>(e.g. Mauna Kea, </a:t>
                </a:r>
                <a:r>
                  <a:rPr lang="en-CA" altLang="en-US" dirty="0" smtClean="0">
                    <a:latin typeface="Calibri" panose="020F0502020204030204" pitchFamily="34" charset="0"/>
                    <a:cs typeface="Times New Roman" pitchFamily="18" charset="0"/>
                  </a:rPr>
                  <a:t>Hawaii)</a:t>
                </a:r>
                <a:endParaRPr lang="en-CA" altLang="en-US" sz="2800" dirty="0" smtClean="0">
                  <a:latin typeface="Calibri" panose="020F0502020204030204" pitchFamily="34" charset="0"/>
                  <a:cs typeface="Times New Roman" pitchFamily="18" charset="0"/>
                </a:endParaRPr>
              </a:p>
              <a:p>
                <a:pPr lvl="1" eaLnBrk="1" hangingPunct="1"/>
                <a:endParaRPr lang="en-US" altLang="en-US" sz="2800" kern="0" dirty="0" smtClean="0">
                  <a:latin typeface="Calibri" panose="020F0502020204030204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733256"/>
                <a:ext cx="9144000" cy="1152128"/>
              </a:xfrm>
              <a:prstGeom prst="rect">
                <a:avLst/>
              </a:prstGeom>
              <a:blipFill rotWithShape="1">
                <a:blip r:embed="rId3"/>
                <a:stretch>
                  <a:fillRect l="-1133" t="-4762" b="-47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auna-kea-summit-m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28" y="671488"/>
            <a:ext cx="7344816" cy="504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522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Telescopes Today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6021288"/>
            <a:ext cx="8208912" cy="7200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buNone/>
            </a:pPr>
            <a:r>
              <a:rPr lang="en-CA" altLang="en-US" kern="0" dirty="0" smtClean="0">
                <a:solidFill>
                  <a:srgbClr val="7030A0"/>
                </a:solidFill>
                <a:latin typeface="Calibri" panose="020F0502020204030204" pitchFamily="34" charset="0"/>
                <a:cs typeface="Times New Roman" pitchFamily="18" charset="0"/>
              </a:rPr>
              <a:t>Virtually all observations are done with </a:t>
            </a:r>
            <a:r>
              <a:rPr lang="en-CA" altLang="en-US" b="1" kern="0" dirty="0" smtClean="0">
                <a:solidFill>
                  <a:srgbClr val="7030A0"/>
                </a:solidFill>
                <a:latin typeface="Calibri" panose="020F0502020204030204" pitchFamily="34" charset="0"/>
                <a:cs typeface="Times New Roman" pitchFamily="18" charset="0"/>
              </a:rPr>
              <a:t>instruments</a:t>
            </a:r>
            <a:endParaRPr lang="en-CA" altLang="en-US" sz="2800" b="1" dirty="0" smtClean="0">
              <a:solidFill>
                <a:srgbClr val="7030A0"/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lvl="1" eaLnBrk="1" hangingPunct="1"/>
            <a:endParaRPr lang="en-US" altLang="en-US" sz="2800" kern="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67136"/>
            <a:ext cx="4922912" cy="361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6" y="749300"/>
            <a:ext cx="5009940" cy="354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07504" y="4411516"/>
            <a:ext cx="3960440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buNone/>
            </a:pP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3 </a:t>
            </a:r>
            <a:r>
              <a:rPr lang="en-CA" altLang="en-US" kern="0" dirty="0" err="1" smtClean="0">
                <a:latin typeface="Calibri" panose="020F0502020204030204" pitchFamily="34" charset="0"/>
                <a:cs typeface="Times New Roman" pitchFamily="18" charset="0"/>
              </a:rPr>
              <a:t>Gigapixel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 CCD camera for Large Synoptic Survey Telescope (LSST)</a:t>
            </a:r>
            <a:endParaRPr lang="en-US" altLang="en-US" sz="2800" kern="0" dirty="0" smtClean="0">
              <a:solidFill>
                <a:srgbClr val="009999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5084116" y="754544"/>
            <a:ext cx="3960440" cy="158417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buNone/>
            </a:pP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Gravitational lensing dark matter 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distribution in the cluster CL0024</a:t>
            </a:r>
            <a:endParaRPr lang="en-US" altLang="en-US" sz="2800" kern="0" dirty="0" smtClean="0">
              <a:solidFill>
                <a:srgbClr val="009999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06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What </a:t>
            </a:r>
            <a:r>
              <a:rPr lang="en-US" sz="4000" kern="0" dirty="0">
                <a:solidFill>
                  <a:srgbClr val="7030A0"/>
                </a:solidFill>
                <a:latin typeface="Calibri"/>
              </a:rPr>
              <a:t>a</a:t>
            </a: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stronomers do with telescopes: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836712"/>
            <a:ext cx="7236296" cy="20882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CA" altLang="en-US" b="1" kern="0" dirty="0">
                <a:latin typeface="Calibri" panose="020F0502020204030204" pitchFamily="34" charset="0"/>
                <a:cs typeface="Times New Roman" pitchFamily="18" charset="0"/>
              </a:rPr>
              <a:t>Imaging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: taking pictures of the sky</a:t>
            </a:r>
          </a:p>
          <a:p>
            <a:pPr eaLnBrk="1" hangingPunct="1"/>
            <a:r>
              <a:rPr lang="en-CA" altLang="en-US" b="1" kern="0" dirty="0">
                <a:latin typeface="Calibri" panose="020F0502020204030204" pitchFamily="34" charset="0"/>
                <a:cs typeface="Times New Roman" pitchFamily="18" charset="0"/>
              </a:rPr>
              <a:t>Spectroscopy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: breaking light into spectra</a:t>
            </a:r>
          </a:p>
          <a:p>
            <a:pPr eaLnBrk="1" hangingPunct="1"/>
            <a:r>
              <a:rPr lang="en-CA" altLang="en-US" b="1" kern="0" dirty="0">
                <a:latin typeface="Calibri" panose="020F0502020204030204" pitchFamily="34" charset="0"/>
                <a:cs typeface="Times New Roman" pitchFamily="18" charset="0"/>
              </a:rPr>
              <a:t>Time Monitoring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: measuring how light output varies with time</a:t>
            </a:r>
          </a:p>
          <a:p>
            <a:pPr lvl="1" eaLnBrk="1" hangingPunct="1"/>
            <a:endParaRPr lang="en-US" altLang="en-US" sz="2800" kern="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99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Magnetic Fields in Nature</a:t>
            </a:r>
            <a:endParaRPr lang="en-US" sz="4000" dirty="0"/>
          </a:p>
        </p:txBody>
      </p:sp>
      <p:pic>
        <p:nvPicPr>
          <p:cNvPr id="12" name="Picture 15" descr="http://www.lesia.obspm.fr/perso/jean-marie-malherbe/Soleil/images/tr_171_loops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 bwMode="auto">
          <a:xfrm>
            <a:off x="3779912" y="728681"/>
            <a:ext cx="5256584" cy="329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44113"/>
            <a:ext cx="3024336" cy="331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0" name="Picture 2" descr="http://astronomy.nmsu.edu/tharriso/ast110/ch21f20.0_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152900"/>
            <a:ext cx="5611008" cy="26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5" name="Picture 7" descr="http://www.dailygalaxy.com/photos/uncategorized/2007/03/21/earths_magnetic_fiel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728681"/>
            <a:ext cx="3456384" cy="253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Imaging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4" name="Picture 14" descr="06_13_Figure_An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5"/>
          <a:stretch>
            <a:fillRect/>
          </a:stretch>
        </p:blipFill>
        <p:spPr bwMode="auto">
          <a:xfrm>
            <a:off x="107504" y="733976"/>
            <a:ext cx="4896862" cy="60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004366" y="1196752"/>
            <a:ext cx="4139634" cy="475252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The most sensitive CCDs are “black &amp; white”</a:t>
            </a:r>
          </a:p>
          <a:p>
            <a:pPr eaLnBrk="1" hangingPunct="1"/>
            <a:endParaRPr lang="en-CA" altLang="en-US" sz="800" kern="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Astronomical 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detectors generally record only 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one wavelength 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of light at a 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time (using filters)</a:t>
            </a:r>
            <a:endParaRPr lang="en-CA" altLang="en-US" kern="0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endParaRPr lang="en-CA" altLang="en-US" sz="800" kern="0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Several images must be combined to make full-color pictures.</a:t>
            </a:r>
          </a:p>
          <a:p>
            <a:pPr lvl="1" eaLnBrk="1" hangingPunct="1"/>
            <a:endParaRPr lang="en-US" altLang="en-US" sz="2800" kern="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459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Imaging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1520" y="908719"/>
            <a:ext cx="3312368" cy="543810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Astronomical detectors can record 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wavelengths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/>
            </a:r>
            <a:b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</a:b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of light our</a:t>
            </a:r>
            <a:b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</a:b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eyes can't see.</a:t>
            </a:r>
          </a:p>
          <a:p>
            <a:pPr eaLnBrk="1" hangingPunct="1"/>
            <a:endParaRPr lang="en-CA" altLang="en-US" kern="0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False color 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is sometimes used to represent 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non-visible wavelengths.</a:t>
            </a:r>
            <a:endParaRPr lang="en-CA" altLang="en-US" kern="0" dirty="0">
              <a:latin typeface="Calibri" panose="020F0502020204030204" pitchFamily="34" charset="0"/>
              <a:cs typeface="Times New Roman" pitchFamily="18" charset="0"/>
            </a:endParaRPr>
          </a:p>
          <a:p>
            <a:pPr lvl="1" eaLnBrk="1" hangingPunct="1"/>
            <a:endParaRPr lang="en-US" altLang="en-US" sz="2800" kern="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7" name="Picture 7" descr="06_14_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5"/>
          <a:stretch>
            <a:fillRect/>
          </a:stretch>
        </p:blipFill>
        <p:spPr bwMode="auto">
          <a:xfrm>
            <a:off x="3563888" y="873125"/>
            <a:ext cx="55118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9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Spectroscopy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504" y="908719"/>
            <a:ext cx="3456384" cy="543810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buNone/>
            </a:pP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A </a:t>
            </a:r>
            <a:r>
              <a:rPr lang="en-CA" altLang="en-US" b="1" kern="0" dirty="0">
                <a:latin typeface="Calibri" panose="020F0502020204030204" pitchFamily="34" charset="0"/>
                <a:cs typeface="Times New Roman" pitchFamily="18" charset="0"/>
              </a:rPr>
              <a:t>spectrograph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 separates the different wavelengths of light before they hit the 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CCD detector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.</a:t>
            </a:r>
          </a:p>
          <a:p>
            <a:pPr lvl="1" eaLnBrk="1" hangingPunct="1"/>
            <a:endParaRPr lang="en-US" altLang="en-US" sz="2800" kern="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8" name="Picture 2" descr="CP2-07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674896"/>
            <a:ext cx="53340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139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Spectroscopy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754544"/>
            <a:ext cx="8861391" cy="591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22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Time Monitoring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4608" y="728543"/>
            <a:ext cx="4105344" cy="32045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A light 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intensity (flux) curve 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represents a series of brightness measurements made over a period of time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.</a:t>
            </a:r>
          </a:p>
          <a:p>
            <a:pPr eaLnBrk="1" hangingPunct="1"/>
            <a:endParaRPr lang="en-CA" altLang="en-US" kern="0" dirty="0">
              <a:latin typeface="Calibri" panose="020F0502020204030204" pitchFamily="34" charset="0"/>
              <a:cs typeface="Times New Roman" pitchFamily="18" charset="0"/>
            </a:endParaRPr>
          </a:p>
          <a:p>
            <a:pPr eaLnBrk="1" hangingPunct="1"/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E.g. </a:t>
            </a:r>
            <a:r>
              <a:rPr lang="en-CA" altLang="en-US" kern="0" dirty="0" err="1" smtClean="0">
                <a:latin typeface="Calibri" panose="020F0502020204030204" pitchFamily="34" charset="0"/>
                <a:cs typeface="Times New Roman" pitchFamily="18" charset="0"/>
              </a:rPr>
              <a:t>Kepler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 data, variable stars, etc.</a:t>
            </a:r>
            <a:endParaRPr lang="en-CA" altLang="en-US" kern="0" dirty="0">
              <a:latin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3413"/>
            <a:ext cx="3059832" cy="663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22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7" name="Picture 6" descr="06-2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3011" r="2130" b="16155"/>
          <a:stretch/>
        </p:blipFill>
        <p:spPr>
          <a:xfrm>
            <a:off x="276384" y="2852936"/>
            <a:ext cx="8625840" cy="3921760"/>
          </a:xfr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4608" y="106472"/>
            <a:ext cx="9190672" cy="6480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  <a:ea typeface="MS PGothic" pitchFamily="34" charset="-128"/>
                <a:cs typeface="ＭＳ Ｐゴシック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800080"/>
                </a:solidFill>
                <a:latin typeface="Comic Sans M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 smtClean="0">
                <a:solidFill>
                  <a:srgbClr val="7030A0"/>
                </a:solidFill>
                <a:latin typeface="Calibri"/>
              </a:rPr>
              <a:t>Telescopes and the Atmosphere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MS PGothic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4608" y="728543"/>
            <a:ext cx="9109392" cy="17643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pitchFamily="2" charset="2"/>
              <a:buChar char="§"/>
              <a:defRPr sz="2800">
                <a:solidFill>
                  <a:srgbClr val="009999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ü"/>
              <a:defRPr sz="2600">
                <a:solidFill>
                  <a:srgbClr val="000066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Only </a:t>
            </a:r>
            <a:r>
              <a:rPr lang="en-CA" altLang="en-US" b="1" kern="0" dirty="0" smtClean="0">
                <a:latin typeface="Calibri" panose="020F0502020204030204" pitchFamily="34" charset="0"/>
                <a:cs typeface="Times New Roman" pitchFamily="18" charset="0"/>
              </a:rPr>
              <a:t>radio waves 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and </a:t>
            </a:r>
            <a:r>
              <a:rPr lang="en-CA" altLang="en-US" b="1" kern="0" dirty="0">
                <a:latin typeface="Calibri" panose="020F0502020204030204" pitchFamily="34" charset="0"/>
                <a:cs typeface="Times New Roman" pitchFamily="18" charset="0"/>
              </a:rPr>
              <a:t>visible light </a:t>
            </a:r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pass easily through Earth's atmosphere.</a:t>
            </a:r>
          </a:p>
          <a:p>
            <a:pPr eaLnBrk="1" hangingPunct="1"/>
            <a:r>
              <a:rPr lang="en-CA" altLang="en-US" kern="0" dirty="0">
                <a:latin typeface="Calibri" panose="020F0502020204030204" pitchFamily="34" charset="0"/>
                <a:cs typeface="Times New Roman" pitchFamily="18" charset="0"/>
              </a:rPr>
              <a:t>We need telescopes in space to observe other </a:t>
            </a:r>
            <a:r>
              <a:rPr lang="en-CA" altLang="en-US" kern="0" dirty="0" smtClean="0">
                <a:latin typeface="Calibri" panose="020F0502020204030204" pitchFamily="34" charset="0"/>
                <a:cs typeface="Times New Roman" pitchFamily="18" charset="0"/>
              </a:rPr>
              <a:t>wavelengths in the electromagnetic spectrum.</a:t>
            </a:r>
            <a:endParaRPr lang="en-CA" altLang="en-US" kern="0" dirty="0">
              <a:latin typeface="Calibri" panose="020F050202020403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276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-36512" y="-15190"/>
            <a:ext cx="6324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000" dirty="0" smtClean="0">
                <a:solidFill>
                  <a:srgbClr val="800080"/>
                </a:solidFill>
                <a:latin typeface="Calibri" panose="020F0502020204030204" pitchFamily="34" charset="0"/>
                <a:cs typeface="Arial" pitchFamily="34" charset="0"/>
              </a:rPr>
              <a:t>The Hubble Space Telescope </a:t>
            </a:r>
          </a:p>
        </p:txBody>
      </p:sp>
      <p:pic>
        <p:nvPicPr>
          <p:cNvPr id="159748" name="Picture 1" descr="HST_hi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70111"/>
            <a:ext cx="8027988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451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3"/>
          <p:cNvSpPr>
            <a:spLocks noGrp="1"/>
          </p:cNvSpPr>
          <p:nvPr>
            <p:ph type="title"/>
          </p:nvPr>
        </p:nvSpPr>
        <p:spPr>
          <a:xfrm>
            <a:off x="96465" y="-171400"/>
            <a:ext cx="8435975" cy="1143000"/>
          </a:xfrm>
        </p:spPr>
        <p:txBody>
          <a:bodyPr/>
          <a:lstStyle/>
          <a:p>
            <a:r>
              <a:rPr lang="en-US" altLang="en-US" sz="4000" dirty="0" smtClean="0">
                <a:latin typeface="Calibri" panose="020F0502020204030204" pitchFamily="34" charset="0"/>
              </a:rPr>
              <a:t>The James Webb Space Telescope</a:t>
            </a:r>
          </a:p>
        </p:txBody>
      </p:sp>
      <p:pic>
        <p:nvPicPr>
          <p:cNvPr id="161796" name="Picture 4" descr="jwst-ai-e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36712"/>
            <a:ext cx="7095868" cy="591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31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9" name="Picture 3" descr="Herschel_sc_artist-instruments_H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523" y="0"/>
            <a:ext cx="3808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0" name="TextBox 4"/>
          <p:cNvSpPr txBox="1">
            <a:spLocks noChangeArrowheads="1"/>
          </p:cNvSpPr>
          <p:nvPr/>
        </p:nvSpPr>
        <p:spPr bwMode="auto">
          <a:xfrm>
            <a:off x="35495" y="116632"/>
            <a:ext cx="5291027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The Herschel Space Observatory</a:t>
            </a:r>
          </a:p>
          <a:p>
            <a:pPr eaLnBrk="1" hangingPunct="1"/>
            <a:endParaRPr lang="en-US" altLang="en-US" sz="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A far-IR/sub-mm telescope launched 14 May, 2009</a:t>
            </a:r>
          </a:p>
          <a:p>
            <a:pPr eaLnBrk="1" hangingPunct="1"/>
            <a:endParaRPr lang="en-US" altLang="en-US" sz="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The largest telescope ever put into 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space 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endParaRPr lang="en-US" altLang="en-US" sz="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…includes Waterloo content!</a:t>
            </a:r>
          </a:p>
        </p:txBody>
      </p:sp>
      <p:pic>
        <p:nvPicPr>
          <p:cNvPr id="162821" name="Picture 5" descr="LOS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38599"/>
            <a:ext cx="4032448" cy="268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2" name="TextBox 6"/>
          <p:cNvSpPr txBox="1">
            <a:spLocks noChangeArrowheads="1"/>
          </p:cNvSpPr>
          <p:nvPr/>
        </p:nvSpPr>
        <p:spPr bwMode="auto">
          <a:xfrm>
            <a:off x="914400" y="6096000"/>
            <a:ext cx="3352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200" smtClean="0">
                <a:solidFill>
                  <a:srgbClr val="FFFFFF"/>
                </a:solidFill>
              </a:rPr>
              <a:t>The Local Oscillator Source Unit</a:t>
            </a:r>
          </a:p>
        </p:txBody>
      </p:sp>
    </p:spTree>
    <p:extLst>
      <p:ext uri="{BB962C8B-B14F-4D97-AF65-F5344CB8AC3E}">
        <p14:creationId xmlns:p14="http://schemas.microsoft.com/office/powerpoint/2010/main" val="265166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TextBox 4"/>
          <p:cNvSpPr txBox="1">
            <a:spLocks noChangeArrowheads="1"/>
          </p:cNvSpPr>
          <p:nvPr/>
        </p:nvSpPr>
        <p:spPr bwMode="auto">
          <a:xfrm>
            <a:off x="35495" y="-27384"/>
            <a:ext cx="91085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Adaptive Optics</a:t>
            </a:r>
          </a:p>
        </p:txBody>
      </p:sp>
      <p:sp>
        <p:nvSpPr>
          <p:cNvPr id="162822" name="TextBox 6"/>
          <p:cNvSpPr txBox="1">
            <a:spLocks noChangeArrowheads="1"/>
          </p:cNvSpPr>
          <p:nvPr/>
        </p:nvSpPr>
        <p:spPr bwMode="auto">
          <a:xfrm>
            <a:off x="914400" y="6096000"/>
            <a:ext cx="3352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200" smtClean="0">
                <a:solidFill>
                  <a:srgbClr val="FFFFFF"/>
                </a:solidFill>
              </a:rPr>
              <a:t>The Local Oscillator Source Unit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35495" y="908720"/>
            <a:ext cx="309634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Turbulent air flow in Earth's atmosphere distorts our view, causing stars to appear to twinkle.</a:t>
            </a:r>
          </a:p>
        </p:txBody>
      </p:sp>
      <p:pic>
        <p:nvPicPr>
          <p:cNvPr id="3080" name="Picture 8" descr="http://kias.dyndns.org/astrophys/images/twinkl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908720"/>
            <a:ext cx="5817840" cy="58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5496" y="764705"/>
            <a:ext cx="7889776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A </a:t>
            </a:r>
            <a:r>
              <a:rPr lang="en-CA" b="1" dirty="0" smtClean="0">
                <a:latin typeface="Calibri"/>
              </a:rPr>
              <a:t>changing</a:t>
            </a:r>
            <a:r>
              <a:rPr lang="en-CA" dirty="0" smtClean="0">
                <a:latin typeface="Calibri"/>
              </a:rPr>
              <a:t> magnetic field creates an electric field…</a:t>
            </a:r>
            <a:endParaRPr lang="en-CA" sz="2800" b="1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b="1" dirty="0" smtClean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2800" b="1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b="1" dirty="0" smtClean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2800" b="1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b="1" dirty="0" smtClean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2800" b="1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2800" b="1" dirty="0" smtClean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Electromagnet Waves</a:t>
            </a:r>
            <a:endParaRPr lang="en-US" sz="4000" dirty="0"/>
          </a:p>
        </p:txBody>
      </p:sp>
      <p:pic>
        <p:nvPicPr>
          <p:cNvPr id="3076" name="Picture 4" descr="http://skullsinthestars.files.wordpress.com/2008/12/faradaysla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6" y="1412776"/>
            <a:ext cx="4703858" cy="188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kr.renesas.com/media/support/faqs/faq_results/Q1000000-Q9999999/em_wave1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95474"/>
            <a:ext cx="4013377" cy="190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6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7290" y="3987062"/>
            <a:ext cx="3652662" cy="2739497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108387" y="3429000"/>
            <a:ext cx="8712085" cy="64807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</a:rPr>
              <a:t>…and </a:t>
            </a:r>
            <a:r>
              <a:rPr lang="en-CA" dirty="0" smtClean="0">
                <a:solidFill>
                  <a:srgbClr val="7030A0"/>
                </a:solidFill>
                <a:latin typeface="Calibri"/>
              </a:rPr>
              <a:t>vice versa</a:t>
            </a:r>
            <a:r>
              <a:rPr lang="en-CA" dirty="0" smtClean="0">
                <a:latin typeface="Calibri"/>
              </a:rPr>
              <a:t>, generating an </a:t>
            </a:r>
            <a:r>
              <a:rPr lang="en-CA" b="1" dirty="0" smtClean="0">
                <a:latin typeface="Calibri"/>
              </a:rPr>
              <a:t>electromagnetic wave</a:t>
            </a:r>
          </a:p>
        </p:txBody>
      </p:sp>
      <p:pic>
        <p:nvPicPr>
          <p:cNvPr id="5" name="SmPointDipole_640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88024" y="3987062"/>
            <a:ext cx="3652663" cy="27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TextBox 4"/>
          <p:cNvSpPr txBox="1">
            <a:spLocks noChangeArrowheads="1"/>
          </p:cNvSpPr>
          <p:nvPr/>
        </p:nvSpPr>
        <p:spPr bwMode="auto">
          <a:xfrm>
            <a:off x="35495" y="-27384"/>
            <a:ext cx="91085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Adaptive Optics</a:t>
            </a:r>
          </a:p>
        </p:txBody>
      </p:sp>
      <p:sp>
        <p:nvSpPr>
          <p:cNvPr id="162822" name="TextBox 6"/>
          <p:cNvSpPr txBox="1">
            <a:spLocks noChangeArrowheads="1"/>
          </p:cNvSpPr>
          <p:nvPr/>
        </p:nvSpPr>
        <p:spPr bwMode="auto">
          <a:xfrm>
            <a:off x="914400" y="6096000"/>
            <a:ext cx="3352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200" smtClean="0">
                <a:solidFill>
                  <a:srgbClr val="FFFFFF"/>
                </a:solidFill>
              </a:rPr>
              <a:t>The Local Oscillator Source Unit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35495" y="764704"/>
            <a:ext cx="910850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“It 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used to be that if astronomers wanted to get rid of the blurring effects of the atmosphere, they had to put their telescopes in space. But a technology called </a:t>
            </a:r>
            <a:r>
              <a:rPr lang="en-CA" altLang="en-US" sz="2800" b="1" dirty="0">
                <a:solidFill>
                  <a:srgbClr val="009999"/>
                </a:solidFill>
                <a:latin typeface="Calibri" panose="020F0502020204030204" pitchFamily="34" charset="0"/>
              </a:rPr>
              <a:t>adaptive optics 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</a:rPr>
              <a:t>has changed all 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</a:rPr>
              <a:t>that…” [Keck Observatory]</a:t>
            </a: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</a:endParaRPr>
          </a:p>
        </p:txBody>
      </p:sp>
      <p:pic>
        <p:nvPicPr>
          <p:cNvPr id="3078" name="Picture 6" descr="http://www.galacticcenter.astro.ucla.edu/images/kecksLaseringGC_lo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82422"/>
            <a:ext cx="6167844" cy="407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8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TextBox 4"/>
          <p:cNvSpPr txBox="1">
            <a:spLocks noChangeArrowheads="1"/>
          </p:cNvSpPr>
          <p:nvPr/>
        </p:nvSpPr>
        <p:spPr bwMode="auto">
          <a:xfrm>
            <a:off x="35495" y="-27384"/>
            <a:ext cx="91085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Adaptive Optics</a:t>
            </a:r>
          </a:p>
        </p:txBody>
      </p:sp>
      <p:sp>
        <p:nvSpPr>
          <p:cNvPr id="162822" name="TextBox 6"/>
          <p:cNvSpPr txBox="1">
            <a:spLocks noChangeArrowheads="1"/>
          </p:cNvSpPr>
          <p:nvPr/>
        </p:nvSpPr>
        <p:spPr bwMode="auto">
          <a:xfrm>
            <a:off x="914400" y="6096000"/>
            <a:ext cx="3352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200" smtClean="0">
                <a:solidFill>
                  <a:srgbClr val="FFFFFF"/>
                </a:solidFill>
              </a:rPr>
              <a:t>The Local Oscillator Source Unit</a:t>
            </a:r>
          </a:p>
        </p:txBody>
      </p:sp>
      <p:pic>
        <p:nvPicPr>
          <p:cNvPr id="7" name="Picture 2" descr="http://www.keckobservatory.org/images/blog/ao-3-16-9_custom-s40-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52769" y="2139899"/>
            <a:ext cx="5391498" cy="30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galacticcenter.astro.ucla.edu/images/aomovie_his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980727"/>
            <a:ext cx="5756100" cy="543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8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Picture 2" descr="CP2-07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012" y="1268760"/>
            <a:ext cx="5364088" cy="439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Text Box 3"/>
          <p:cNvSpPr txBox="1">
            <a:spLocks noChangeArrowheads="1"/>
          </p:cNvSpPr>
          <p:nvPr/>
        </p:nvSpPr>
        <p:spPr bwMode="auto">
          <a:xfrm>
            <a:off x="107504" y="980728"/>
            <a:ext cx="367240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achieving the angular resolution of a large telescope using two small telescopes at some distance apart, but linked to allow </a:t>
            </a:r>
            <a:r>
              <a:rPr lang="en-US" altLang="en-US" sz="2800" u="sng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simultaneous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 detection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800" dirty="0" smtClean="0">
              <a:solidFill>
                <a:srgbClr val="009999"/>
              </a:solidFill>
              <a:latin typeface="Calibri" panose="020F0502020204030204" pitchFamily="34" charset="0"/>
              <a:cs typeface="Arial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does </a:t>
            </a:r>
            <a:r>
              <a:rPr lang="en-US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NOT have the sensitivity of the large telescope</a:t>
            </a:r>
          </a:p>
        </p:txBody>
      </p:sp>
      <p:sp>
        <p:nvSpPr>
          <p:cNvPr id="153605" name="Text Box 4"/>
          <p:cNvSpPr txBox="1">
            <a:spLocks noChangeArrowheads="1"/>
          </p:cNvSpPr>
          <p:nvPr/>
        </p:nvSpPr>
        <p:spPr bwMode="auto">
          <a:xfrm>
            <a:off x="32716" y="116632"/>
            <a:ext cx="34753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Interferometers</a:t>
            </a:r>
          </a:p>
        </p:txBody>
      </p:sp>
    </p:spTree>
    <p:extLst>
      <p:ext uri="{BB962C8B-B14F-4D97-AF65-F5344CB8AC3E}">
        <p14:creationId xmlns:p14="http://schemas.microsoft.com/office/powerpoint/2010/main" val="7510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4" name="Text Box 3"/>
          <p:cNvSpPr txBox="1">
            <a:spLocks noChangeArrowheads="1"/>
          </p:cNvSpPr>
          <p:nvPr/>
        </p:nvSpPr>
        <p:spPr bwMode="auto">
          <a:xfrm>
            <a:off x="32716" y="2157889"/>
            <a:ext cx="367240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Easiest to do with radio telescopes</a:t>
            </a:r>
          </a:p>
          <a:p>
            <a:pPr eaLnBrk="1" hangingPunct="1">
              <a:spcBef>
                <a:spcPct val="50000"/>
              </a:spcBef>
            </a:pP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Now 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possible </a:t>
            </a:r>
            <a:r>
              <a:rPr lang="en-CA" altLang="en-US" sz="2800" dirty="0" smtClean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also with </a:t>
            </a:r>
            <a:r>
              <a:rPr lang="en-CA" altLang="en-US" sz="2800" dirty="0">
                <a:solidFill>
                  <a:srgbClr val="009999"/>
                </a:solidFill>
                <a:latin typeface="Calibri" panose="020F0502020204030204" pitchFamily="34" charset="0"/>
                <a:cs typeface="Arial" pitchFamily="34" charset="0"/>
              </a:rPr>
              <a:t>infrared and visible-light telescopes</a:t>
            </a:r>
          </a:p>
        </p:txBody>
      </p:sp>
      <p:sp>
        <p:nvSpPr>
          <p:cNvPr id="153605" name="Text Box 4"/>
          <p:cNvSpPr txBox="1">
            <a:spLocks noChangeArrowheads="1"/>
          </p:cNvSpPr>
          <p:nvPr/>
        </p:nvSpPr>
        <p:spPr bwMode="auto">
          <a:xfrm>
            <a:off x="32716" y="116632"/>
            <a:ext cx="34753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 smtClean="0">
                <a:solidFill>
                  <a:srgbClr val="660066"/>
                </a:solidFill>
                <a:latin typeface="Calibri" panose="020F0502020204030204" pitchFamily="34" charset="0"/>
              </a:rPr>
              <a:t>Interferometers</a:t>
            </a:r>
          </a:p>
        </p:txBody>
      </p:sp>
      <p:pic>
        <p:nvPicPr>
          <p:cNvPr id="5" name="Picture 11" descr="06_30_Fig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84784"/>
            <a:ext cx="5146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28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E.g. Event Horizon Telescope</a:t>
            </a:r>
            <a:endParaRPr lang="en-US" sz="4000" dirty="0"/>
          </a:p>
        </p:txBody>
      </p:sp>
      <p:pic>
        <p:nvPicPr>
          <p:cNvPr id="1028" name="Picture 4" descr="http://static.panoramio.com/photos/large/181538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6"/>
          <a:stretch/>
        </p:blipFill>
        <p:spPr bwMode="auto">
          <a:xfrm>
            <a:off x="1630577" y="1340767"/>
            <a:ext cx="7513423" cy="453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" y="826552"/>
            <a:ext cx="2386424" cy="238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9862" y="5877272"/>
            <a:ext cx="9114138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Font typeface="Wingdings" charset="2"/>
              <a:buChar char="§"/>
              <a:defRPr sz="2800">
                <a:solidFill>
                  <a:srgbClr val="009999"/>
                </a:solidFill>
                <a:latin typeface="Calibri" panose="020F0502020204030204" pitchFamily="34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ü"/>
              <a:defRPr sz="2600">
                <a:solidFill>
                  <a:srgbClr val="000066"/>
                </a:solidFill>
                <a:latin typeface="Calibri" panose="020F0502020204030204" pitchFamily="34" charset="0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o"/>
              <a:defRPr sz="20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o"/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</a:pPr>
            <a:r>
              <a:rPr lang="en-CA" dirty="0" smtClean="0">
                <a:latin typeface="Calibri"/>
              </a:rPr>
              <a:t>Event Horizon Telescope will use arrays of radio telescopes to synthesize ultra-high resolution images of black hole </a:t>
            </a:r>
            <a:r>
              <a:rPr lang="en-CA" dirty="0" err="1" smtClean="0">
                <a:latin typeface="Calibri"/>
              </a:rPr>
              <a:t>Sgr</a:t>
            </a:r>
            <a:r>
              <a:rPr lang="en-CA" dirty="0" smtClean="0">
                <a:latin typeface="Calibri"/>
              </a:rPr>
              <a:t> A*</a:t>
            </a:r>
            <a:endParaRPr lang="en-CA" dirty="0">
              <a:solidFill>
                <a:srgbClr val="FF0000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CA" dirty="0">
              <a:latin typeface="Calibri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</a:pPr>
            <a:endParaRPr lang="en-CA" dirty="0">
              <a:latin typeface="Calibri"/>
            </a:endParaRPr>
          </a:p>
          <a:p>
            <a:pPr eaLnBrk="1" hangingPunct="1">
              <a:buFont typeface="Wingdings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874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>
              <a:xfrm>
                <a:off x="3312387" y="764704"/>
                <a:ext cx="6012141" cy="316835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9999"/>
                  </a:buClr>
                  <a:buFont typeface="Wingdings" charset="2"/>
                  <a:buChar char="§"/>
                  <a:defRPr sz="2800">
                    <a:solidFill>
                      <a:srgbClr val="009999"/>
                    </a:solidFill>
                    <a:latin typeface="Calibri" panose="020F0502020204030204" pitchFamily="34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66"/>
                  </a:buClr>
                  <a:buFont typeface="Wingdings" charset="2"/>
                  <a:buChar char="ü"/>
                  <a:defRPr sz="2600">
                    <a:solidFill>
                      <a:srgbClr val="000066"/>
                    </a:solidFill>
                    <a:latin typeface="Calibri" panose="020F0502020204030204" pitchFamily="34" charset="0"/>
                    <a:ea typeface="ＭＳ Ｐゴシック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•"/>
                  <a:defRPr sz="24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o"/>
                  <a:defRPr sz="2000">
                    <a:solidFill>
                      <a:schemeClr val="bg2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o"/>
                  <a:defRPr sz="2000">
                    <a:solidFill>
                      <a:srgbClr val="000000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Calibri"/>
                  </a:rPr>
                  <a:t>At any point in </a:t>
                </a:r>
                <a:r>
                  <a:rPr lang="en-CA" i="1" dirty="0" smtClean="0">
                    <a:latin typeface="Calibri"/>
                  </a:rPr>
                  <a:t>space</a:t>
                </a:r>
                <a:r>
                  <a:rPr lang="en-CA" dirty="0" smtClean="0">
                    <a:latin typeface="Calibri"/>
                  </a:rPr>
                  <a:t>, the amplitudes of the electric &amp; magnetic fields oscillate with </a:t>
                </a:r>
                <a:r>
                  <a:rPr lang="en-CA" b="1" dirty="0" smtClean="0">
                    <a:latin typeface="Calibri"/>
                  </a:rPr>
                  <a:t>frequency</a:t>
                </a:r>
                <a:r>
                  <a:rPr lang="en-CA" dirty="0" smtClean="0"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CA" dirty="0" smtClean="0">
                    <a:latin typeface="Calibri"/>
                  </a:rPr>
                  <a:t>. 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CA" dirty="0" smtClean="0">
                    <a:latin typeface="Calibri"/>
                  </a:rPr>
                  <a:t>At any instant of </a:t>
                </a:r>
                <a:r>
                  <a:rPr lang="en-CA" i="1" dirty="0" smtClean="0">
                    <a:latin typeface="Calibri"/>
                  </a:rPr>
                  <a:t>time</a:t>
                </a:r>
                <a:r>
                  <a:rPr lang="en-CA" dirty="0" smtClean="0">
                    <a:latin typeface="Calibri"/>
                  </a:rPr>
                  <a:t>, the field amplitudes form a sinusoidal wave pattern (along a line through the source) of </a:t>
                </a:r>
                <a:r>
                  <a:rPr lang="en-CA" b="1" dirty="0" smtClean="0">
                    <a:latin typeface="Calibri"/>
                  </a:rPr>
                  <a:t>wavelength</a:t>
                </a:r>
                <a:r>
                  <a:rPr lang="en-CA" dirty="0" smtClean="0"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en-CA" dirty="0" smtClean="0">
                    <a:latin typeface="Calibri"/>
                  </a:rPr>
                  <a:t>.</a:t>
                </a:r>
                <a:endParaRPr lang="en-US" kern="0" dirty="0"/>
              </a:p>
            </p:txBody>
          </p:sp>
        </mc:Choice>
        <mc:Fallback xmlns=""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387" y="764704"/>
                <a:ext cx="6012141" cy="3168352"/>
              </a:xfrm>
              <a:prstGeom prst="rect">
                <a:avLst/>
              </a:prstGeom>
              <a:blipFill rotWithShape="1">
                <a:blip r:embed="rId5"/>
                <a:stretch>
                  <a:fillRect l="-1722" t="-1731" r="-1013" b="-2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://micro.magnet.fsu.edu/primer/java/polarizedlight/emwave/electromagneticwavefigure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1" y="3933056"/>
            <a:ext cx="494262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B_Light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70602" y="3933056"/>
            <a:ext cx="3744416" cy="2808312"/>
          </a:xfrm>
          <a:prstGeom prst="rect">
            <a:avLst/>
          </a:prstGeom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5" y="764704"/>
            <a:ext cx="330219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9144000" cy="64807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4000" dirty="0" smtClean="0"/>
              <a:t>Electromagnet Waves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825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Generi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Generic</Template>
  <TotalTime>15244</TotalTime>
  <Words>3171</Words>
  <Application>Microsoft Office PowerPoint</Application>
  <PresentationFormat>On-screen Show (4:3)</PresentationFormat>
  <Paragraphs>487</Paragraphs>
  <Slides>84</Slides>
  <Notes>79</Notes>
  <HiddenSlides>1</HiddenSlides>
  <MMClips>5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Generic</vt:lpstr>
      <vt:lpstr>Custom Design</vt:lpstr>
      <vt:lpstr>1_Generic</vt:lpstr>
      <vt:lpstr>2_Generic</vt:lpstr>
      <vt:lpstr>3_Generic</vt:lpstr>
      <vt:lpstr>4_Generic</vt:lpstr>
      <vt:lpstr>Light, Matter, and Telescopes</vt:lpstr>
      <vt:lpstr>Light, Matter, and Telescopes</vt:lpstr>
      <vt:lpstr>Light, Matter, and Telescopes</vt:lpstr>
      <vt:lpstr>Electric Field</vt:lpstr>
      <vt:lpstr>Electric Fields in Nature</vt:lpstr>
      <vt:lpstr>Magnetic Field</vt:lpstr>
      <vt:lpstr>Magnetic Fields in Nature</vt:lpstr>
      <vt:lpstr>Electromagnet Waves</vt:lpstr>
      <vt:lpstr>Electromagnet Waves</vt:lpstr>
      <vt:lpstr>Electromagnet Waves</vt:lpstr>
      <vt:lpstr>Light is an Electromagnetic Wave</vt:lpstr>
      <vt:lpstr>Electromagnetic Spectrum</vt:lpstr>
      <vt:lpstr>Quantum Nature of Electromagnetic Fields</vt:lpstr>
      <vt:lpstr>Quantum Nature of Electromagnetic Fields</vt:lpstr>
      <vt:lpstr>Electromagnetic Spectrum—Revisited</vt:lpstr>
      <vt:lpstr>Electromagnetic Spectrum</vt:lpstr>
      <vt:lpstr>Action of Electromagnetic Fields on Matter</vt:lpstr>
      <vt:lpstr>Action of Electromagnetic Fields on Matter</vt:lpstr>
      <vt:lpstr>Action of Electromagnetic Fields on Matter</vt:lpstr>
      <vt:lpstr>Action of Electromagnetic Fields on Matter</vt:lpstr>
      <vt:lpstr>Action of Matter on Electromagnetic Fields </vt:lpstr>
      <vt:lpstr>Types of EM Sources: Thermal Radiation</vt:lpstr>
      <vt:lpstr>Types of EM Sources: Thermal Radiation</vt:lpstr>
      <vt:lpstr>Types of EM Sources: Thermal Radiation</vt:lpstr>
      <vt:lpstr>Types of EM Sources: Thermal Radiation</vt:lpstr>
      <vt:lpstr>Types of EM Sources: Thermal Radiation</vt:lpstr>
      <vt:lpstr>Example 1:</vt:lpstr>
      <vt:lpstr>Example 1:</vt:lpstr>
      <vt:lpstr>Example 1:</vt:lpstr>
      <vt:lpstr>Example 2:</vt:lpstr>
      <vt:lpstr>Example 2:</vt:lpstr>
      <vt:lpstr>Example 2:</vt:lpstr>
      <vt:lpstr>PowerPoint Presentation</vt:lpstr>
      <vt:lpstr>PowerPoint Presentation</vt:lpstr>
      <vt:lpstr>PowerPoint Presentation</vt:lpstr>
      <vt:lpstr>Aside: Phase Changes of Matter</vt:lpstr>
      <vt:lpstr>Aside: How is energy stored in atoms?</vt:lpstr>
      <vt:lpstr>Aside: Atomic Energy Level Transitions</vt:lpstr>
      <vt:lpstr>Types of EM Sources: Atomic Radiation</vt:lpstr>
      <vt:lpstr>Types of EM Sources: Atomic Radiation</vt:lpstr>
      <vt:lpstr>Types of EM Sources: Molecular Radiation</vt:lpstr>
      <vt:lpstr>Types of EM Sources: Molecular Radiation</vt:lpstr>
      <vt:lpstr>Three Types of Spectra: Continuous</vt:lpstr>
      <vt:lpstr>Three Types of Spectra: Emission Line</vt:lpstr>
      <vt:lpstr>Three Types of Spectra: Absorption Line</vt:lpstr>
      <vt:lpstr>E.g. The Solar Spectrum</vt:lpstr>
      <vt:lpstr>E.g. Mystery Planet</vt:lpstr>
      <vt:lpstr>E.g. Planetary Nebula (emission spectrum) </vt:lpstr>
      <vt:lpstr>E.g. Buckyballs in Space!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James Webb Space Telescope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E.g. Event Horizon Telescope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rjepp</dc:creator>
  <cp:lastModifiedBy>rjepp</cp:lastModifiedBy>
  <cp:revision>447</cp:revision>
  <cp:lastPrinted>2014-06-04T15:34:29Z</cp:lastPrinted>
  <dcterms:created xsi:type="dcterms:W3CDTF">2011-01-04T19:26:28Z</dcterms:created>
  <dcterms:modified xsi:type="dcterms:W3CDTF">2014-06-04T20:40:14Z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2</vt:i4>
  </property>
  <property fmtid="{D5CDD505-2E9C-101B-9397-08002B2CF9AE}" pid="3" name="LCID">
    <vt:i4>1033</vt:i4>
  </property>
</Properties>
</file>